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56" r:id="rId2"/>
    <p:sldId id="257" r:id="rId3"/>
    <p:sldId id="268" r:id="rId4"/>
    <p:sldId id="266" r:id="rId5"/>
    <p:sldId id="269" r:id="rId6"/>
    <p:sldId id="273" r:id="rId7"/>
    <p:sldId id="272" r:id="rId8"/>
    <p:sldId id="271" r:id="rId9"/>
    <p:sldId id="275" r:id="rId10"/>
    <p:sldId id="270" r:id="rId11"/>
    <p:sldId id="274" r:id="rId12"/>
    <p:sldId id="264" r:id="rId13"/>
  </p:sldIdLst>
  <p:sldSz cx="9144000" cy="5143500" type="screen16x9"/>
  <p:notesSz cx="6858000" cy="9144000"/>
  <p:embeddedFontLst>
    <p:embeddedFont>
      <p:font typeface="Bahnschrift SemiLight" panose="020B0502040204020203" pitchFamily="34" charset="0"/>
      <p:regular r:id="rId15"/>
    </p:embeddedFont>
    <p:embeddedFont>
      <p:font typeface="Roboto" panose="020B0604020202020204" charset="0"/>
      <p:regular r:id="rId16"/>
      <p:bold r:id="rId17"/>
      <p:italic r:id="rId18"/>
      <p:boldItalic r:id="rId19"/>
    </p:embeddedFont>
    <p:embeddedFont>
      <p:font typeface="Britannic Bold" panose="020B0903060703020204" pitchFamily="34" charset="0"/>
      <p:regular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FF"/>
    <a:srgbClr val="E8C6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D403DCD7-1977-4E61-864B-CAC8A39F068F}">
  <a:tblStyle styleId="{D403DCD7-1977-4E61-864B-CAC8A39F068F}" styleName="Table_0">
    <a:wholeTbl>
      <a:tcTxStyle>
        <a:font>
          <a:latin typeface="Arial"/>
          <a:ea typeface="Arial"/>
          <a:cs typeface="Arial"/>
        </a:font>
        <a:srgbClr val="000000"/>
      </a:tcTxStyle>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84" autoAdjust="0"/>
    <p:restoredTop sz="92804" autoAdjust="0"/>
  </p:normalViewPr>
  <p:slideViewPr>
    <p:cSldViewPr snapToGrid="0">
      <p:cViewPr varScale="1">
        <p:scale>
          <a:sx n="82" d="100"/>
          <a:sy n="82" d="100"/>
        </p:scale>
        <p:origin x="9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dirty="0"/>
              <a:t> </a:t>
            </a:r>
            <a:endParaRPr dirty="0"/>
          </a:p>
        </p:txBody>
      </p:sp>
    </p:spTree>
    <p:extLst>
      <p:ext uri="{BB962C8B-B14F-4D97-AF65-F5344CB8AC3E}">
        <p14:creationId xmlns:p14="http://schemas.microsoft.com/office/powerpoint/2010/main" val="1634151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dirty="0"/>
          </a:p>
        </p:txBody>
      </p:sp>
    </p:spTree>
    <p:extLst>
      <p:ext uri="{BB962C8B-B14F-4D97-AF65-F5344CB8AC3E}">
        <p14:creationId xmlns:p14="http://schemas.microsoft.com/office/powerpoint/2010/main" val="26880248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dirty="0"/>
          </a:p>
        </p:txBody>
      </p:sp>
    </p:spTree>
    <p:extLst>
      <p:ext uri="{BB962C8B-B14F-4D97-AF65-F5344CB8AC3E}">
        <p14:creationId xmlns:p14="http://schemas.microsoft.com/office/powerpoint/2010/main" val="524666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dirty="0"/>
          </a:p>
        </p:txBody>
      </p:sp>
    </p:spTree>
    <p:extLst>
      <p:ext uri="{BB962C8B-B14F-4D97-AF65-F5344CB8AC3E}">
        <p14:creationId xmlns:p14="http://schemas.microsoft.com/office/powerpoint/2010/main" val="1792545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dirty="0"/>
              <a:t>I’m </a:t>
            </a:r>
            <a:endParaRPr dirty="0"/>
          </a:p>
          <a:p>
            <a:pPr marL="0" lvl="0" indent="0" rtl="0">
              <a:lnSpc>
                <a:spcPct val="115000"/>
              </a:lnSpc>
              <a:spcBef>
                <a:spcPts val="0"/>
              </a:spcBef>
              <a:spcAft>
                <a:spcPts val="0"/>
              </a:spcAft>
              <a:buNone/>
            </a:pPr>
            <a:r>
              <a:rPr lang="en" dirty="0"/>
              <a:t>Suzanne. I own a small doctor’s office, and our phone call numbers are skyrocketing. Not only does this take away the available time of my receptionist, but insurance companies don’t cover the cost of those calls. Worse, i</a:t>
            </a:r>
            <a:r>
              <a:rPr lang="en" sz="1200" dirty="0">
                <a:solidFill>
                  <a:srgbClr val="333333"/>
                </a:solidFill>
                <a:highlight>
                  <a:srgbClr val="FFFFFF"/>
                </a:highlight>
              </a:rPr>
              <a:t>t can be impossible for patients to talk to anyone during the especially busy lunchtime call period.</a:t>
            </a:r>
            <a:endParaRPr dirty="0"/>
          </a:p>
          <a:p>
            <a:pPr marL="0" lvl="0" indent="0" rtl="0">
              <a:lnSpc>
                <a:spcPct val="115000"/>
              </a:lnSpc>
              <a:spcBef>
                <a:spcPts val="0"/>
              </a:spcBef>
              <a:spcAft>
                <a:spcPts val="0"/>
              </a:spcAft>
              <a:buNone/>
            </a:pPr>
            <a:endParaRPr dirty="0"/>
          </a:p>
          <a:p>
            <a:pPr marL="0" lvl="0" indent="0" rtl="0">
              <a:lnSpc>
                <a:spcPct val="115000"/>
              </a:lnSpc>
              <a:spcBef>
                <a:spcPts val="0"/>
              </a:spcBef>
              <a:spcAft>
                <a:spcPts val="0"/>
              </a:spcAft>
              <a:buNone/>
            </a:pPr>
            <a:r>
              <a:rPr lang="en" dirty="0"/>
              <a:t>On top of the expense problem, it’s too easy for calls to slip through the cracks. Post-it notes get lost, receptionists are trying to juggle too many tasks, and they can misunderstand or not hear all of what they are told.</a:t>
            </a:r>
            <a:endParaRPr dirty="0"/>
          </a:p>
          <a:p>
            <a:pPr marL="0" lvl="0" indent="0" rtl="0">
              <a:lnSpc>
                <a:spcPct val="115000"/>
              </a:lnSpc>
              <a:spcBef>
                <a:spcPts val="0"/>
              </a:spcBef>
              <a:spcAft>
                <a:spcPts val="0"/>
              </a:spcAft>
              <a:buNone/>
            </a:pPr>
            <a:endParaRPr dirty="0"/>
          </a:p>
          <a:p>
            <a:pPr marL="0" lvl="0" indent="0" rtl="0">
              <a:lnSpc>
                <a:spcPct val="115000"/>
              </a:lnSpc>
              <a:spcBef>
                <a:spcPts val="0"/>
              </a:spcBef>
              <a:spcAft>
                <a:spcPts val="0"/>
              </a:spcAft>
              <a:buNone/>
            </a:pPr>
            <a:r>
              <a:rPr lang="en" dirty="0"/>
              <a:t>Because of all of this, we lose money and patients.</a:t>
            </a:r>
            <a:endParaRPr dirty="0"/>
          </a:p>
        </p:txBody>
      </p:sp>
    </p:spTree>
    <p:extLst>
      <p:ext uri="{BB962C8B-B14F-4D97-AF65-F5344CB8AC3E}">
        <p14:creationId xmlns:p14="http://schemas.microsoft.com/office/powerpoint/2010/main" val="2937774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dirty="0"/>
              <a:t>I’m </a:t>
            </a:r>
            <a:endParaRPr dirty="0"/>
          </a:p>
          <a:p>
            <a:pPr marL="0" lvl="0" indent="0" rtl="0">
              <a:lnSpc>
                <a:spcPct val="115000"/>
              </a:lnSpc>
              <a:spcBef>
                <a:spcPts val="0"/>
              </a:spcBef>
              <a:spcAft>
                <a:spcPts val="0"/>
              </a:spcAft>
              <a:buNone/>
            </a:pPr>
            <a:r>
              <a:rPr lang="en" dirty="0"/>
              <a:t>Suzanne. I own a small doctor’s office, and our phone call numbers are skyrocketing. Not only does this take away the available time of my receptionist, but insurance companies don’t cover the cost of those calls. Worse, i</a:t>
            </a:r>
            <a:r>
              <a:rPr lang="en" sz="1200" dirty="0">
                <a:solidFill>
                  <a:srgbClr val="333333"/>
                </a:solidFill>
                <a:highlight>
                  <a:srgbClr val="FFFFFF"/>
                </a:highlight>
              </a:rPr>
              <a:t>t can be impossible for patients to talk to anyone during the especially busy lunchtime call period.</a:t>
            </a:r>
            <a:endParaRPr dirty="0"/>
          </a:p>
          <a:p>
            <a:pPr marL="0" lvl="0" indent="0" rtl="0">
              <a:lnSpc>
                <a:spcPct val="115000"/>
              </a:lnSpc>
              <a:spcBef>
                <a:spcPts val="0"/>
              </a:spcBef>
              <a:spcAft>
                <a:spcPts val="0"/>
              </a:spcAft>
              <a:buNone/>
            </a:pPr>
            <a:endParaRPr dirty="0"/>
          </a:p>
          <a:p>
            <a:pPr marL="0" lvl="0" indent="0" rtl="0">
              <a:lnSpc>
                <a:spcPct val="115000"/>
              </a:lnSpc>
              <a:spcBef>
                <a:spcPts val="0"/>
              </a:spcBef>
              <a:spcAft>
                <a:spcPts val="0"/>
              </a:spcAft>
              <a:buNone/>
            </a:pPr>
            <a:r>
              <a:rPr lang="en" dirty="0"/>
              <a:t>On top of the expense problem, it’s too easy for calls to slip through the cracks. Post-it notes get lost, receptionists are trying to juggle too many tasks, and they can misunderstand or not hear all of what they are told.</a:t>
            </a:r>
            <a:endParaRPr dirty="0"/>
          </a:p>
          <a:p>
            <a:pPr marL="0" lvl="0" indent="0" rtl="0">
              <a:lnSpc>
                <a:spcPct val="115000"/>
              </a:lnSpc>
              <a:spcBef>
                <a:spcPts val="0"/>
              </a:spcBef>
              <a:spcAft>
                <a:spcPts val="0"/>
              </a:spcAft>
              <a:buNone/>
            </a:pPr>
            <a:endParaRPr dirty="0"/>
          </a:p>
          <a:p>
            <a:pPr marL="0" lvl="0" indent="0" rtl="0">
              <a:lnSpc>
                <a:spcPct val="115000"/>
              </a:lnSpc>
              <a:spcBef>
                <a:spcPts val="0"/>
              </a:spcBef>
              <a:spcAft>
                <a:spcPts val="0"/>
              </a:spcAft>
              <a:buNone/>
            </a:pPr>
            <a:r>
              <a:rPr lang="en" dirty="0"/>
              <a:t>Because of all of this, we lose money and patients.</a:t>
            </a:r>
            <a:endParaRPr dirty="0"/>
          </a:p>
        </p:txBody>
      </p:sp>
    </p:spTree>
    <p:extLst>
      <p:ext uri="{BB962C8B-B14F-4D97-AF65-F5344CB8AC3E}">
        <p14:creationId xmlns:p14="http://schemas.microsoft.com/office/powerpoint/2010/main" val="1724670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dirty="0"/>
              <a:t>I’m </a:t>
            </a:r>
            <a:endParaRPr dirty="0"/>
          </a:p>
          <a:p>
            <a:pPr marL="0" lvl="0" indent="0" rtl="0">
              <a:lnSpc>
                <a:spcPct val="115000"/>
              </a:lnSpc>
              <a:spcBef>
                <a:spcPts val="0"/>
              </a:spcBef>
              <a:spcAft>
                <a:spcPts val="0"/>
              </a:spcAft>
              <a:buNone/>
            </a:pPr>
            <a:r>
              <a:rPr lang="en" dirty="0"/>
              <a:t>Suzanne. I own a small doctor’s office, and our phone call numbers are skyrocketing. Not only does this take away the available time of my receptionist, but insurance companies don’t cover the cost of those calls. Worse, i</a:t>
            </a:r>
            <a:r>
              <a:rPr lang="en" sz="1200" dirty="0">
                <a:solidFill>
                  <a:srgbClr val="333333"/>
                </a:solidFill>
                <a:highlight>
                  <a:srgbClr val="FFFFFF"/>
                </a:highlight>
              </a:rPr>
              <a:t>t can be impossible for patients to talk to anyone during the especially busy lunchtime call period.</a:t>
            </a:r>
            <a:endParaRPr dirty="0"/>
          </a:p>
          <a:p>
            <a:pPr marL="0" lvl="0" indent="0" rtl="0">
              <a:lnSpc>
                <a:spcPct val="115000"/>
              </a:lnSpc>
              <a:spcBef>
                <a:spcPts val="0"/>
              </a:spcBef>
              <a:spcAft>
                <a:spcPts val="0"/>
              </a:spcAft>
              <a:buNone/>
            </a:pPr>
            <a:endParaRPr dirty="0"/>
          </a:p>
          <a:p>
            <a:pPr marL="0" lvl="0" indent="0" rtl="0">
              <a:lnSpc>
                <a:spcPct val="115000"/>
              </a:lnSpc>
              <a:spcBef>
                <a:spcPts val="0"/>
              </a:spcBef>
              <a:spcAft>
                <a:spcPts val="0"/>
              </a:spcAft>
              <a:buNone/>
            </a:pPr>
            <a:r>
              <a:rPr lang="en" dirty="0"/>
              <a:t>On top of the expense problem, it’s too easy for calls to slip through the cracks. Post-it notes get lost, receptionists are trying to juggle too many tasks, and they can misunderstand or not hear all of what they are told.</a:t>
            </a:r>
            <a:endParaRPr dirty="0"/>
          </a:p>
          <a:p>
            <a:pPr marL="0" lvl="0" indent="0" rtl="0">
              <a:lnSpc>
                <a:spcPct val="115000"/>
              </a:lnSpc>
              <a:spcBef>
                <a:spcPts val="0"/>
              </a:spcBef>
              <a:spcAft>
                <a:spcPts val="0"/>
              </a:spcAft>
              <a:buNone/>
            </a:pPr>
            <a:endParaRPr dirty="0"/>
          </a:p>
          <a:p>
            <a:pPr marL="0" lvl="0" indent="0" rtl="0">
              <a:lnSpc>
                <a:spcPct val="115000"/>
              </a:lnSpc>
              <a:spcBef>
                <a:spcPts val="0"/>
              </a:spcBef>
              <a:spcAft>
                <a:spcPts val="0"/>
              </a:spcAft>
              <a:buNone/>
            </a:pPr>
            <a:r>
              <a:rPr lang="en" dirty="0"/>
              <a:t>Because of all of this, we lose money and patients.</a:t>
            </a:r>
            <a:endParaRPr dirty="0"/>
          </a:p>
        </p:txBody>
      </p:sp>
    </p:spTree>
    <p:extLst>
      <p:ext uri="{BB962C8B-B14F-4D97-AF65-F5344CB8AC3E}">
        <p14:creationId xmlns:p14="http://schemas.microsoft.com/office/powerpoint/2010/main" val="2666190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dirty="0"/>
          </a:p>
        </p:txBody>
      </p:sp>
    </p:spTree>
    <p:extLst>
      <p:ext uri="{BB962C8B-B14F-4D97-AF65-F5344CB8AC3E}">
        <p14:creationId xmlns:p14="http://schemas.microsoft.com/office/powerpoint/2010/main" val="4131851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dirty="0"/>
          </a:p>
        </p:txBody>
      </p:sp>
    </p:spTree>
    <p:extLst>
      <p:ext uri="{BB962C8B-B14F-4D97-AF65-F5344CB8AC3E}">
        <p14:creationId xmlns:p14="http://schemas.microsoft.com/office/powerpoint/2010/main" val="3369956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11"/>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3" name="Shape 13"/>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Shape 1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bg>
      <p:bgPr>
        <a:solidFill>
          <a:schemeClr val="accent4"/>
        </a:solidFill>
        <a:effectLst/>
      </p:bgPr>
    </p:bg>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475500" y="1258525"/>
            <a:ext cx="8222100" cy="1963500"/>
          </a:xfrm>
          <a:prstGeom prst="rect">
            <a:avLst/>
          </a:prstGeom>
        </p:spPr>
        <p:txBody>
          <a:bodyPr spcFirstLastPara="1" wrap="square" lIns="91425" tIns="91425" rIns="91425" bIns="91425" anchor="b" anchorCtr="0"/>
          <a:lstStyle>
            <a:lvl1pPr lvl="0" algn="ctr" rtl="0">
              <a:spcBef>
                <a:spcPts val="0"/>
              </a:spcBef>
              <a:spcAft>
                <a:spcPts val="0"/>
              </a:spcAft>
              <a:buClr>
                <a:schemeClr val="dk2"/>
              </a:buClr>
              <a:buSzPts val="12000"/>
              <a:buNone/>
              <a:defRPr sz="120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endParaRPr/>
          </a:p>
        </p:txBody>
      </p:sp>
      <p:sp>
        <p:nvSpPr>
          <p:cNvPr id="59" name="Shape 59"/>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0" name="Shape 6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Shape 6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7" name="Shape 1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19" name="Shape 19"/>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2" name="Shape 22"/>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3" name="Shape 2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4"/>
        <p:cNvGrpSpPr/>
        <p:nvPr/>
      </p:nvGrpSpPr>
      <p:grpSpPr>
        <a:xfrm>
          <a:off x="0" y="0"/>
          <a:ext cx="0" cy="0"/>
          <a:chOff x="0" y="0"/>
          <a:chExt cx="0" cy="0"/>
        </a:xfrm>
      </p:grpSpPr>
      <p:sp>
        <p:nvSpPr>
          <p:cNvPr id="25" name="Shape 2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8" name="Shape 28"/>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9" name="Shape 29"/>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0" name="Shape 3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1"/>
        <p:cNvGrpSpPr/>
        <p:nvPr/>
      </p:nvGrpSpPr>
      <p:grpSpPr>
        <a:xfrm>
          <a:off x="0" y="0"/>
          <a:ext cx="0" cy="0"/>
          <a:chOff x="0" y="0"/>
          <a:chExt cx="0" cy="0"/>
        </a:xfrm>
      </p:grpSpPr>
      <p:sp>
        <p:nvSpPr>
          <p:cNvPr id="32" name="Shape 32"/>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 name="Shape 3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6"/>
        <p:cNvGrpSpPr/>
        <p:nvPr/>
      </p:nvGrpSpPr>
      <p:grpSpPr>
        <a:xfrm>
          <a:off x="0" y="0"/>
          <a:ext cx="0" cy="0"/>
          <a:chOff x="0" y="0"/>
          <a:chExt cx="0" cy="0"/>
        </a:xfrm>
      </p:grpSpPr>
      <p:sp>
        <p:nvSpPr>
          <p:cNvPr id="37" name="Shape 3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Shape 39"/>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0" name="Shape 40"/>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lstStyle>
            <a:lvl1pPr marL="457200" lvl="0" indent="-304800" rtl="0">
              <a:spcBef>
                <a:spcPts val="0"/>
              </a:spcBef>
              <a:spcAft>
                <a:spcPts val="0"/>
              </a:spcAft>
              <a:buClr>
                <a:schemeClr val="lt1"/>
              </a:buClr>
              <a:buSzPts val="1200"/>
              <a:buChar char="●"/>
              <a:defRPr sz="1200">
                <a:solidFill>
                  <a:schemeClr val="lt1"/>
                </a:solidFill>
              </a:defRPr>
            </a:lvl1pPr>
            <a:lvl2pPr marL="914400" lvl="1" indent="-304800" rtl="0">
              <a:spcBef>
                <a:spcPts val="1600"/>
              </a:spcBef>
              <a:spcAft>
                <a:spcPts val="0"/>
              </a:spcAft>
              <a:buClr>
                <a:schemeClr val="lt1"/>
              </a:buClr>
              <a:buSzPts val="1200"/>
              <a:buChar char="○"/>
              <a:defRPr sz="1200">
                <a:solidFill>
                  <a:schemeClr val="lt1"/>
                </a:solidFill>
              </a:defRPr>
            </a:lvl2pPr>
            <a:lvl3pPr marL="1371600" lvl="2" indent="-304800" rtl="0">
              <a:spcBef>
                <a:spcPts val="1600"/>
              </a:spcBef>
              <a:spcAft>
                <a:spcPts val="0"/>
              </a:spcAft>
              <a:buClr>
                <a:schemeClr val="lt1"/>
              </a:buClr>
              <a:buSzPts val="1200"/>
              <a:buChar char="■"/>
              <a:defRPr sz="1200">
                <a:solidFill>
                  <a:schemeClr val="lt1"/>
                </a:solidFill>
              </a:defRPr>
            </a:lvl3pPr>
            <a:lvl4pPr marL="1828800" lvl="3" indent="-304800" rtl="0">
              <a:spcBef>
                <a:spcPts val="1600"/>
              </a:spcBef>
              <a:spcAft>
                <a:spcPts val="0"/>
              </a:spcAft>
              <a:buClr>
                <a:schemeClr val="lt1"/>
              </a:buClr>
              <a:buSzPts val="1200"/>
              <a:buChar char="●"/>
              <a:defRPr sz="1200">
                <a:solidFill>
                  <a:schemeClr val="lt1"/>
                </a:solidFill>
              </a:defRPr>
            </a:lvl4pPr>
            <a:lvl5pPr marL="2286000" lvl="4" indent="-304800" rtl="0">
              <a:spcBef>
                <a:spcPts val="1600"/>
              </a:spcBef>
              <a:spcAft>
                <a:spcPts val="0"/>
              </a:spcAft>
              <a:buClr>
                <a:schemeClr val="lt1"/>
              </a:buClr>
              <a:buSzPts val="1200"/>
              <a:buChar char="○"/>
              <a:defRPr sz="1200">
                <a:solidFill>
                  <a:schemeClr val="lt1"/>
                </a:solidFill>
              </a:defRPr>
            </a:lvl5pPr>
            <a:lvl6pPr marL="2743200" lvl="5" indent="-304800" rtl="0">
              <a:spcBef>
                <a:spcPts val="1600"/>
              </a:spcBef>
              <a:spcAft>
                <a:spcPts val="0"/>
              </a:spcAft>
              <a:buClr>
                <a:schemeClr val="lt1"/>
              </a:buClr>
              <a:buSzPts val="1200"/>
              <a:buChar char="■"/>
              <a:defRPr sz="1200">
                <a:solidFill>
                  <a:schemeClr val="lt1"/>
                </a:solidFill>
              </a:defRPr>
            </a:lvl6pPr>
            <a:lvl7pPr marL="3200400" lvl="6" indent="-304800" rtl="0">
              <a:spcBef>
                <a:spcPts val="1600"/>
              </a:spcBef>
              <a:spcAft>
                <a:spcPts val="0"/>
              </a:spcAft>
              <a:buClr>
                <a:schemeClr val="lt1"/>
              </a:buClr>
              <a:buSzPts val="1200"/>
              <a:buChar char="●"/>
              <a:defRPr sz="1200">
                <a:solidFill>
                  <a:schemeClr val="lt1"/>
                </a:solidFill>
              </a:defRPr>
            </a:lvl7pPr>
            <a:lvl8pPr marL="3657600" lvl="7" indent="-304800" rtl="0">
              <a:spcBef>
                <a:spcPts val="1600"/>
              </a:spcBef>
              <a:spcAft>
                <a:spcPts val="0"/>
              </a:spcAft>
              <a:buClr>
                <a:schemeClr val="lt1"/>
              </a:buClr>
              <a:buSzPts val="1200"/>
              <a:buChar char="○"/>
              <a:defRPr sz="1200">
                <a:solidFill>
                  <a:schemeClr val="lt1"/>
                </a:solidFill>
              </a:defRPr>
            </a:lvl8pPr>
            <a:lvl9pPr marL="4114800" lvl="8" indent="-304800" rtl="0">
              <a:spcBef>
                <a:spcPts val="1600"/>
              </a:spcBef>
              <a:spcAft>
                <a:spcPts val="1600"/>
              </a:spcAft>
              <a:buClr>
                <a:schemeClr val="lt1"/>
              </a:buClr>
              <a:buSzPts val="1200"/>
              <a:buChar char="■"/>
              <a:defRPr sz="1200">
                <a:solidFill>
                  <a:schemeClr val="lt1"/>
                </a:solidFill>
              </a:defRPr>
            </a:lvl9pPr>
          </a:lstStyle>
          <a:p>
            <a:endParaRPr/>
          </a:p>
        </p:txBody>
      </p:sp>
      <p:sp>
        <p:nvSpPr>
          <p:cNvPr id="41" name="Shape 4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44" name="Shape 4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5"/>
        <p:cNvGrpSpPr/>
        <p:nvPr/>
      </p:nvGrpSpPr>
      <p:grpSpPr>
        <a:xfrm>
          <a:off x="0" y="0"/>
          <a:ext cx="0" cy="0"/>
          <a:chOff x="0" y="0"/>
          <a:chExt cx="0" cy="0"/>
        </a:xfrm>
      </p:grpSpPr>
      <p:sp>
        <p:nvSpPr>
          <p:cNvPr id="46" name="Shape 46"/>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Shape 47"/>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Shape 4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Clr>
                <a:schemeClr val="dk2"/>
              </a:buClr>
              <a:buSzPts val="4200"/>
              <a:buNone/>
              <a:defRPr sz="4200">
                <a:solidFill>
                  <a:schemeClr val="dk2"/>
                </a:solidFill>
              </a:defRPr>
            </a:lvl1pPr>
            <a:lvl2pPr lvl="1" algn="ctr" rtl="0">
              <a:spcBef>
                <a:spcPts val="0"/>
              </a:spcBef>
              <a:spcAft>
                <a:spcPts val="0"/>
              </a:spcAft>
              <a:buClr>
                <a:schemeClr val="dk2"/>
              </a:buClr>
              <a:buSzPts val="4200"/>
              <a:buNone/>
              <a:defRPr sz="4200">
                <a:solidFill>
                  <a:schemeClr val="dk2"/>
                </a:solidFill>
              </a:defRPr>
            </a:lvl2pPr>
            <a:lvl3pPr lvl="2" algn="ctr" rtl="0">
              <a:spcBef>
                <a:spcPts val="0"/>
              </a:spcBef>
              <a:spcAft>
                <a:spcPts val="0"/>
              </a:spcAft>
              <a:buClr>
                <a:schemeClr val="dk2"/>
              </a:buClr>
              <a:buSzPts val="4200"/>
              <a:buNone/>
              <a:defRPr sz="4200">
                <a:solidFill>
                  <a:schemeClr val="dk2"/>
                </a:solidFill>
              </a:defRPr>
            </a:lvl3pPr>
            <a:lvl4pPr lvl="3" algn="ctr" rtl="0">
              <a:spcBef>
                <a:spcPts val="0"/>
              </a:spcBef>
              <a:spcAft>
                <a:spcPts val="0"/>
              </a:spcAft>
              <a:buClr>
                <a:schemeClr val="dk2"/>
              </a:buClr>
              <a:buSzPts val="4200"/>
              <a:buNone/>
              <a:defRPr sz="4200">
                <a:solidFill>
                  <a:schemeClr val="dk2"/>
                </a:solidFill>
              </a:defRPr>
            </a:lvl4pPr>
            <a:lvl5pPr lvl="4" algn="ctr" rtl="0">
              <a:spcBef>
                <a:spcPts val="0"/>
              </a:spcBef>
              <a:spcAft>
                <a:spcPts val="0"/>
              </a:spcAft>
              <a:buClr>
                <a:schemeClr val="dk2"/>
              </a:buClr>
              <a:buSzPts val="4200"/>
              <a:buNone/>
              <a:defRPr sz="4200">
                <a:solidFill>
                  <a:schemeClr val="dk2"/>
                </a:solidFill>
              </a:defRPr>
            </a:lvl5pPr>
            <a:lvl6pPr lvl="5" algn="ctr" rtl="0">
              <a:spcBef>
                <a:spcPts val="0"/>
              </a:spcBef>
              <a:spcAft>
                <a:spcPts val="0"/>
              </a:spcAft>
              <a:buClr>
                <a:schemeClr val="dk2"/>
              </a:buClr>
              <a:buSzPts val="4200"/>
              <a:buNone/>
              <a:defRPr sz="4200">
                <a:solidFill>
                  <a:schemeClr val="dk2"/>
                </a:solidFill>
              </a:defRPr>
            </a:lvl6pPr>
            <a:lvl7pPr lvl="6" algn="ctr" rtl="0">
              <a:spcBef>
                <a:spcPts val="0"/>
              </a:spcBef>
              <a:spcAft>
                <a:spcPts val="0"/>
              </a:spcAft>
              <a:buClr>
                <a:schemeClr val="dk2"/>
              </a:buClr>
              <a:buSzPts val="4200"/>
              <a:buNone/>
              <a:defRPr sz="4200">
                <a:solidFill>
                  <a:schemeClr val="dk2"/>
                </a:solidFill>
              </a:defRPr>
            </a:lvl7pPr>
            <a:lvl8pPr lvl="7" algn="ctr" rtl="0">
              <a:spcBef>
                <a:spcPts val="0"/>
              </a:spcBef>
              <a:spcAft>
                <a:spcPts val="0"/>
              </a:spcAft>
              <a:buClr>
                <a:schemeClr val="dk2"/>
              </a:buClr>
              <a:buSzPts val="4200"/>
              <a:buNone/>
              <a:defRPr sz="4200">
                <a:solidFill>
                  <a:schemeClr val="dk2"/>
                </a:solidFill>
              </a:defRPr>
            </a:lvl8pPr>
            <a:lvl9pPr lvl="8" algn="ctr" rtl="0">
              <a:spcBef>
                <a:spcPts val="0"/>
              </a:spcBef>
              <a:spcAft>
                <a:spcPts val="0"/>
              </a:spcAft>
              <a:buClr>
                <a:schemeClr val="dk2"/>
              </a:buClr>
              <a:buSzPts val="4200"/>
              <a:buNone/>
              <a:defRPr sz="4200">
                <a:solidFill>
                  <a:schemeClr val="dk2"/>
                </a:solidFill>
              </a:defRPr>
            </a:lvl9pPr>
          </a:lstStyle>
          <a:p>
            <a:endParaRPr/>
          </a:p>
        </p:txBody>
      </p:sp>
      <p:sp>
        <p:nvSpPr>
          <p:cNvPr id="49" name="Shape 4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0" name="Shape 50"/>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1" name="Shape 5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52"/>
        <p:cNvGrpSpPr/>
        <p:nvPr/>
      </p:nvGrpSpPr>
      <p:grpSpPr>
        <a:xfrm>
          <a:off x="0" y="0"/>
          <a:ext cx="0" cy="0"/>
          <a:chOff x="0" y="0"/>
          <a:chExt cx="0" cy="0"/>
        </a:xfrm>
      </p:grpSpPr>
      <p:sp>
        <p:nvSpPr>
          <p:cNvPr id="53" name="Shape 53"/>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Shape 54"/>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Shape 55"/>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Shape 5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000">
                <a:solidFill>
                  <a:schemeClr val="lt2"/>
                </a:solidFill>
                <a:latin typeface="Roboto"/>
                <a:ea typeface="Roboto"/>
                <a:cs typeface="Roboto"/>
                <a:sym typeface="Roboto"/>
              </a:rPr>
              <a:t>‹#›</a:t>
            </a:fld>
            <a:endParaRPr sz="1000">
              <a:solidFill>
                <a:schemeClr val="lt2"/>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6.jpg"/><Relationship Id="rId5" Type="http://schemas.openxmlformats.org/officeDocument/2006/relationships/image" Target="../media/image25.gif"/><Relationship Id="rId4" Type="http://schemas.openxmlformats.org/officeDocument/2006/relationships/image" Target="../media/image24.jp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png"/><Relationship Id="rId7"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7.jp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jp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ctrTitle"/>
          </p:nvPr>
        </p:nvSpPr>
        <p:spPr>
          <a:xfrm>
            <a:off x="550013" y="1340725"/>
            <a:ext cx="8593987" cy="1147209"/>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u="sng" dirty="0">
                <a:latin typeface="Britannic Bold" panose="020B0903060703020204" pitchFamily="34" charset="0"/>
              </a:rPr>
              <a:t>FIRST-RESPONDER CONNECT</a:t>
            </a:r>
            <a:endParaRPr u="sng" dirty="0">
              <a:latin typeface="Britannic Bold" panose="020B0903060703020204" pitchFamily="34" charset="0"/>
            </a:endParaRPr>
          </a:p>
        </p:txBody>
      </p:sp>
      <p:sp>
        <p:nvSpPr>
          <p:cNvPr id="69" name="Shape 69"/>
          <p:cNvSpPr txBox="1"/>
          <p:nvPr/>
        </p:nvSpPr>
        <p:spPr>
          <a:xfrm>
            <a:off x="204581" y="3707462"/>
            <a:ext cx="5717754" cy="83264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000" b="1" i="1" dirty="0">
                <a:solidFill>
                  <a:schemeClr val="tx2">
                    <a:lumMod val="20000"/>
                    <a:lumOff val="80000"/>
                  </a:schemeClr>
                </a:solidFill>
              </a:rPr>
              <a:t>Co-founders</a:t>
            </a:r>
            <a:r>
              <a:rPr lang="en" sz="2000" b="1" dirty="0">
                <a:solidFill>
                  <a:schemeClr val="tx2">
                    <a:lumMod val="20000"/>
                    <a:lumOff val="80000"/>
                  </a:schemeClr>
                </a:solidFill>
              </a:rPr>
              <a:t>:</a:t>
            </a:r>
            <a:endParaRPr sz="2000" b="1" dirty="0">
              <a:solidFill>
                <a:schemeClr val="tx2">
                  <a:lumMod val="20000"/>
                  <a:lumOff val="80000"/>
                </a:schemeClr>
              </a:solidFill>
            </a:endParaRPr>
          </a:p>
          <a:p>
            <a:pPr marL="0" lvl="0" indent="0">
              <a:spcBef>
                <a:spcPts val="0"/>
              </a:spcBef>
              <a:spcAft>
                <a:spcPts val="0"/>
              </a:spcAft>
              <a:buNone/>
            </a:pPr>
            <a:r>
              <a:rPr lang="en-US" sz="2000" b="1" dirty="0">
                <a:solidFill>
                  <a:schemeClr val="tx2">
                    <a:lumMod val="20000"/>
                    <a:lumOff val="80000"/>
                  </a:schemeClr>
                </a:solidFill>
              </a:rPr>
              <a:t>Anita</a:t>
            </a:r>
            <a:r>
              <a:rPr lang="en" sz="2000" b="1" dirty="0">
                <a:solidFill>
                  <a:schemeClr val="tx2">
                    <a:lumMod val="20000"/>
                    <a:lumOff val="80000"/>
                  </a:schemeClr>
                </a:solidFill>
              </a:rPr>
              <a:t>, </a:t>
            </a:r>
            <a:r>
              <a:rPr lang="en-US" sz="2000" b="1" dirty="0" err="1">
                <a:solidFill>
                  <a:schemeClr val="tx2">
                    <a:lumMod val="20000"/>
                    <a:lumOff val="80000"/>
                  </a:schemeClr>
                </a:solidFill>
              </a:rPr>
              <a:t>Meghana</a:t>
            </a:r>
            <a:r>
              <a:rPr lang="en" sz="2000" b="1" dirty="0">
                <a:solidFill>
                  <a:schemeClr val="tx2">
                    <a:lumMod val="20000"/>
                    <a:lumOff val="80000"/>
                  </a:schemeClr>
                </a:solidFill>
              </a:rPr>
              <a:t>, </a:t>
            </a:r>
            <a:r>
              <a:rPr lang="en-US" sz="2000" b="1" dirty="0">
                <a:solidFill>
                  <a:schemeClr val="tx2">
                    <a:lumMod val="20000"/>
                    <a:lumOff val="80000"/>
                  </a:schemeClr>
                </a:solidFill>
              </a:rPr>
              <a:t>Monica</a:t>
            </a:r>
            <a:r>
              <a:rPr lang="en" sz="2000" b="1" dirty="0">
                <a:solidFill>
                  <a:schemeClr val="tx2">
                    <a:lumMod val="20000"/>
                    <a:lumOff val="80000"/>
                  </a:schemeClr>
                </a:solidFill>
              </a:rPr>
              <a:t>, </a:t>
            </a:r>
            <a:r>
              <a:rPr lang="en-US" sz="2000" b="1" dirty="0" err="1">
                <a:solidFill>
                  <a:schemeClr val="tx2">
                    <a:lumMod val="20000"/>
                    <a:lumOff val="80000"/>
                  </a:schemeClr>
                </a:solidFill>
              </a:rPr>
              <a:t>Nikitha</a:t>
            </a:r>
            <a:r>
              <a:rPr lang="en" sz="2000" b="1" dirty="0">
                <a:solidFill>
                  <a:schemeClr val="tx2">
                    <a:lumMod val="20000"/>
                    <a:lumOff val="80000"/>
                  </a:schemeClr>
                </a:solidFill>
              </a:rPr>
              <a:t>, </a:t>
            </a:r>
            <a:r>
              <a:rPr lang="en-US" sz="2000" b="1" dirty="0" err="1">
                <a:solidFill>
                  <a:schemeClr val="tx2">
                    <a:lumMod val="20000"/>
                    <a:lumOff val="80000"/>
                  </a:schemeClr>
                </a:solidFill>
              </a:rPr>
              <a:t>Samruda</a:t>
            </a:r>
            <a:endParaRPr sz="2000" b="1" dirty="0">
              <a:solidFill>
                <a:schemeClr val="tx2">
                  <a:lumMod val="20000"/>
                  <a:lumOff val="80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5" name="Shape 75"/>
          <p:cNvSpPr txBox="1">
            <a:spLocks noGrp="1"/>
          </p:cNvSpPr>
          <p:nvPr>
            <p:ph type="title"/>
          </p:nvPr>
        </p:nvSpPr>
        <p:spPr>
          <a:xfrm>
            <a:off x="192095" y="318212"/>
            <a:ext cx="8388379" cy="893645"/>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b="1" dirty="0">
                <a:latin typeface="Roboto" panose="020B0604020202020204" charset="0"/>
                <a:ea typeface="Roboto" panose="020B0604020202020204" charset="0"/>
              </a:rPr>
              <a:t>POTENTIAL ADD-ONS</a:t>
            </a:r>
          </a:p>
        </p:txBody>
      </p:sp>
      <p:sp>
        <p:nvSpPr>
          <p:cNvPr id="2" name="Rectangle: Single Corner Rounded 1">
            <a:extLst>
              <a:ext uri="{FF2B5EF4-FFF2-40B4-BE49-F238E27FC236}">
                <a16:creationId xmlns:a16="http://schemas.microsoft.com/office/drawing/2014/main" id="{6FA0471E-6030-442F-9069-5B2EAE14B0CE}"/>
              </a:ext>
            </a:extLst>
          </p:cNvPr>
          <p:cNvSpPr/>
          <p:nvPr/>
        </p:nvSpPr>
        <p:spPr>
          <a:xfrm>
            <a:off x="1538176" y="1853025"/>
            <a:ext cx="4565169" cy="1007630"/>
          </a:xfrm>
          <a:prstGeom prst="round1Rect">
            <a:avLst/>
          </a:prstGeom>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dirty="0">
                <a:solidFill>
                  <a:schemeClr val="bg2">
                    <a:lumMod val="50000"/>
                  </a:schemeClr>
                </a:solidFill>
              </a:rPr>
              <a:t>Locating/counting chronic patients around affected location</a:t>
            </a:r>
          </a:p>
        </p:txBody>
      </p:sp>
      <p:sp>
        <p:nvSpPr>
          <p:cNvPr id="12" name="Rectangle: Single Corner Rounded 11">
            <a:extLst>
              <a:ext uri="{FF2B5EF4-FFF2-40B4-BE49-F238E27FC236}">
                <a16:creationId xmlns:a16="http://schemas.microsoft.com/office/drawing/2014/main" id="{3B0DF8A2-FF57-4A6F-9B5E-EB329781E351}"/>
              </a:ext>
            </a:extLst>
          </p:cNvPr>
          <p:cNvSpPr/>
          <p:nvPr/>
        </p:nvSpPr>
        <p:spPr>
          <a:xfrm>
            <a:off x="109520" y="3182020"/>
            <a:ext cx="3136606" cy="1011913"/>
          </a:xfrm>
          <a:prstGeom prst="round1Rect">
            <a:avLst/>
          </a:prstGeom>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000" dirty="0">
                <a:solidFill>
                  <a:schemeClr val="bg2">
                    <a:lumMod val="50000"/>
                  </a:schemeClr>
                </a:solidFill>
              </a:rPr>
              <a:t>Locating Children</a:t>
            </a:r>
          </a:p>
        </p:txBody>
      </p:sp>
      <p:sp>
        <p:nvSpPr>
          <p:cNvPr id="14" name="Rectangle: Single Corner Rounded 13">
            <a:extLst>
              <a:ext uri="{FF2B5EF4-FFF2-40B4-BE49-F238E27FC236}">
                <a16:creationId xmlns:a16="http://schemas.microsoft.com/office/drawing/2014/main" id="{1FD9FCD3-05CC-488E-A067-245CE969EA11}"/>
              </a:ext>
            </a:extLst>
          </p:cNvPr>
          <p:cNvSpPr/>
          <p:nvPr/>
        </p:nvSpPr>
        <p:spPr>
          <a:xfrm>
            <a:off x="3999124" y="4069822"/>
            <a:ext cx="3076448" cy="910082"/>
          </a:xfrm>
          <a:prstGeom prst="round1Rect">
            <a:avLst/>
          </a:prstGeom>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bg2">
                    <a:lumMod val="50000"/>
                  </a:schemeClr>
                </a:solidFill>
              </a:rPr>
              <a:t>Area / Block evacuation Plan</a:t>
            </a:r>
          </a:p>
        </p:txBody>
      </p:sp>
      <p:sp>
        <p:nvSpPr>
          <p:cNvPr id="20" name="Rectangle: Single Corner Rounded 19">
            <a:extLst>
              <a:ext uri="{FF2B5EF4-FFF2-40B4-BE49-F238E27FC236}">
                <a16:creationId xmlns:a16="http://schemas.microsoft.com/office/drawing/2014/main" id="{360526F2-69B6-418C-942A-20FE8BB6873D}"/>
              </a:ext>
            </a:extLst>
          </p:cNvPr>
          <p:cNvSpPr/>
          <p:nvPr/>
        </p:nvSpPr>
        <p:spPr>
          <a:xfrm>
            <a:off x="6297798" y="2972321"/>
            <a:ext cx="2458927" cy="962837"/>
          </a:xfrm>
          <a:prstGeom prst="round1Rect">
            <a:avLst/>
          </a:prstGeom>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bg2">
                    <a:lumMod val="50000"/>
                  </a:schemeClr>
                </a:solidFill>
              </a:rPr>
              <a:t>Panic Alarms</a:t>
            </a:r>
          </a:p>
        </p:txBody>
      </p:sp>
      <p:pic>
        <p:nvPicPr>
          <p:cNvPr id="5" name="Picture 4">
            <a:extLst>
              <a:ext uri="{FF2B5EF4-FFF2-40B4-BE49-F238E27FC236}">
                <a16:creationId xmlns:a16="http://schemas.microsoft.com/office/drawing/2014/main" id="{91971E94-7C7F-4D6F-9E27-3E838ECCA68B}"/>
              </a:ext>
            </a:extLst>
          </p:cNvPr>
          <p:cNvPicPr>
            <a:picLocks noChangeAspect="1"/>
          </p:cNvPicPr>
          <p:nvPr/>
        </p:nvPicPr>
        <p:blipFill>
          <a:blip r:embed="rId3"/>
          <a:stretch>
            <a:fillRect/>
          </a:stretch>
        </p:blipFill>
        <p:spPr>
          <a:xfrm>
            <a:off x="644499" y="1853025"/>
            <a:ext cx="1115899" cy="1007630"/>
          </a:xfrm>
          <a:prstGeom prst="rect">
            <a:avLst/>
          </a:prstGeom>
        </p:spPr>
      </p:pic>
      <p:pic>
        <p:nvPicPr>
          <p:cNvPr id="7" name="Picture 6">
            <a:extLst>
              <a:ext uri="{FF2B5EF4-FFF2-40B4-BE49-F238E27FC236}">
                <a16:creationId xmlns:a16="http://schemas.microsoft.com/office/drawing/2014/main" id="{AC468182-0A61-48C4-8358-31BAA7128E9C}"/>
              </a:ext>
            </a:extLst>
          </p:cNvPr>
          <p:cNvPicPr>
            <a:picLocks noChangeAspect="1"/>
          </p:cNvPicPr>
          <p:nvPr/>
        </p:nvPicPr>
        <p:blipFill>
          <a:blip r:embed="rId4"/>
          <a:stretch>
            <a:fillRect/>
          </a:stretch>
        </p:blipFill>
        <p:spPr>
          <a:xfrm>
            <a:off x="2397609" y="3182020"/>
            <a:ext cx="1518940" cy="1011913"/>
          </a:xfrm>
          <a:prstGeom prst="rect">
            <a:avLst/>
          </a:prstGeom>
        </p:spPr>
      </p:pic>
      <p:pic>
        <p:nvPicPr>
          <p:cNvPr id="9" name="Picture 8">
            <a:extLst>
              <a:ext uri="{FF2B5EF4-FFF2-40B4-BE49-F238E27FC236}">
                <a16:creationId xmlns:a16="http://schemas.microsoft.com/office/drawing/2014/main" id="{D0D30ED9-0199-4F54-95B9-ABC38579B532}"/>
              </a:ext>
            </a:extLst>
          </p:cNvPr>
          <p:cNvPicPr>
            <a:picLocks noChangeAspect="1"/>
          </p:cNvPicPr>
          <p:nvPr/>
        </p:nvPicPr>
        <p:blipFill rotWithShape="1">
          <a:blip r:embed="rId5"/>
          <a:srcRect l="9258" t="24275" r="5392" b="17520"/>
          <a:stretch/>
        </p:blipFill>
        <p:spPr>
          <a:xfrm>
            <a:off x="6920742" y="4069822"/>
            <a:ext cx="1430046" cy="922645"/>
          </a:xfrm>
          <a:prstGeom prst="rect">
            <a:avLst/>
          </a:prstGeom>
        </p:spPr>
      </p:pic>
      <p:pic>
        <p:nvPicPr>
          <p:cNvPr id="11" name="Picture 10">
            <a:extLst>
              <a:ext uri="{FF2B5EF4-FFF2-40B4-BE49-F238E27FC236}">
                <a16:creationId xmlns:a16="http://schemas.microsoft.com/office/drawing/2014/main" id="{3F5B6A12-46C7-4025-9722-6423CAE162D3}"/>
              </a:ext>
            </a:extLst>
          </p:cNvPr>
          <p:cNvPicPr>
            <a:picLocks noChangeAspect="1"/>
          </p:cNvPicPr>
          <p:nvPr/>
        </p:nvPicPr>
        <p:blipFill rotWithShape="1">
          <a:blip r:embed="rId6"/>
          <a:srcRect l="25336" r="28974" b="14367"/>
          <a:stretch/>
        </p:blipFill>
        <p:spPr>
          <a:xfrm>
            <a:off x="5462225" y="2980010"/>
            <a:ext cx="851647" cy="955148"/>
          </a:xfrm>
          <a:prstGeom prst="rect">
            <a:avLst/>
          </a:prstGeom>
        </p:spPr>
      </p:pic>
    </p:spTree>
    <p:extLst>
      <p:ext uri="{BB962C8B-B14F-4D97-AF65-F5344CB8AC3E}">
        <p14:creationId xmlns:p14="http://schemas.microsoft.com/office/powerpoint/2010/main" val="2790856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225157" y="297273"/>
            <a:ext cx="8466856" cy="1049225"/>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2000" i="1" u="sng" dirty="0"/>
              <a:t>Proposed Model</a:t>
            </a:r>
            <a:r>
              <a:rPr lang="en-US" sz="2000" dirty="0"/>
              <a:t>:</a:t>
            </a:r>
            <a:br>
              <a:rPr lang="en-US" dirty="0"/>
            </a:br>
            <a:r>
              <a:rPr lang="en-US" b="1" dirty="0"/>
              <a:t>Integrated Emergency Response Framework</a:t>
            </a:r>
            <a:endParaRPr sz="2400" b="1" i="1" dirty="0">
              <a:latin typeface="Bahnschrift SemiLight" panose="020B0502040204020203" pitchFamily="34" charset="0"/>
            </a:endParaRPr>
          </a:p>
        </p:txBody>
      </p:sp>
      <p:sp>
        <p:nvSpPr>
          <p:cNvPr id="2" name="Rectangle: Single Corner Rounded 1">
            <a:extLst>
              <a:ext uri="{FF2B5EF4-FFF2-40B4-BE49-F238E27FC236}">
                <a16:creationId xmlns:a16="http://schemas.microsoft.com/office/drawing/2014/main" id="{B6B98E19-1858-4BAE-AD0B-0AB96C61248F}"/>
              </a:ext>
            </a:extLst>
          </p:cNvPr>
          <p:cNvSpPr/>
          <p:nvPr/>
        </p:nvSpPr>
        <p:spPr>
          <a:xfrm>
            <a:off x="0" y="1751233"/>
            <a:ext cx="3045090" cy="465531"/>
          </a:xfrm>
          <a:prstGeom prst="round1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bg2">
                    <a:lumMod val="50000"/>
                  </a:schemeClr>
                </a:solidFill>
              </a:rPr>
              <a:t>Response Effectiveness</a:t>
            </a:r>
          </a:p>
        </p:txBody>
      </p:sp>
      <p:sp>
        <p:nvSpPr>
          <p:cNvPr id="5" name="Rectangle: Single Corner Rounded 4">
            <a:extLst>
              <a:ext uri="{FF2B5EF4-FFF2-40B4-BE49-F238E27FC236}">
                <a16:creationId xmlns:a16="http://schemas.microsoft.com/office/drawing/2014/main" id="{ED4E47E8-189A-43D6-B4CE-279996797AB2}"/>
              </a:ext>
            </a:extLst>
          </p:cNvPr>
          <p:cNvSpPr/>
          <p:nvPr/>
        </p:nvSpPr>
        <p:spPr>
          <a:xfrm>
            <a:off x="3524027" y="2273191"/>
            <a:ext cx="1372740" cy="422698"/>
          </a:xfrm>
          <a:prstGeom prst="round1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2">
                    <a:lumMod val="50000"/>
                  </a:schemeClr>
                </a:solidFill>
              </a:rPr>
              <a:t>Control</a:t>
            </a:r>
          </a:p>
        </p:txBody>
      </p:sp>
      <p:sp>
        <p:nvSpPr>
          <p:cNvPr id="7" name="Rectangle: Single Corner Rounded 6">
            <a:extLst>
              <a:ext uri="{FF2B5EF4-FFF2-40B4-BE49-F238E27FC236}">
                <a16:creationId xmlns:a16="http://schemas.microsoft.com/office/drawing/2014/main" id="{209FE0E1-DA12-42F7-9C92-54ECE2DDB6C6}"/>
              </a:ext>
            </a:extLst>
          </p:cNvPr>
          <p:cNvSpPr/>
          <p:nvPr/>
        </p:nvSpPr>
        <p:spPr>
          <a:xfrm>
            <a:off x="912214" y="2730570"/>
            <a:ext cx="1892597" cy="388484"/>
          </a:xfrm>
          <a:prstGeom prst="round1Rect">
            <a:avLst/>
          </a:prstGeom>
          <a:solidFill>
            <a:srgbClr val="E8C6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bg2">
                    <a:lumMod val="50000"/>
                  </a:schemeClr>
                </a:solidFill>
              </a:rPr>
              <a:t>Communication</a:t>
            </a:r>
          </a:p>
        </p:txBody>
      </p:sp>
      <p:sp>
        <p:nvSpPr>
          <p:cNvPr id="8" name="Rectangle: Single Corner Rounded 7">
            <a:extLst>
              <a:ext uri="{FF2B5EF4-FFF2-40B4-BE49-F238E27FC236}">
                <a16:creationId xmlns:a16="http://schemas.microsoft.com/office/drawing/2014/main" id="{2BD5EE89-977A-4808-A031-4590A3585CD2}"/>
              </a:ext>
            </a:extLst>
          </p:cNvPr>
          <p:cNvSpPr/>
          <p:nvPr/>
        </p:nvSpPr>
        <p:spPr>
          <a:xfrm>
            <a:off x="1959112" y="2273191"/>
            <a:ext cx="1413813" cy="418377"/>
          </a:xfrm>
          <a:prstGeom prst="round1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bg2">
                    <a:lumMod val="50000"/>
                  </a:schemeClr>
                </a:solidFill>
              </a:rPr>
              <a:t>Standard</a:t>
            </a:r>
          </a:p>
        </p:txBody>
      </p:sp>
      <p:sp>
        <p:nvSpPr>
          <p:cNvPr id="9" name="Rectangle: Single Corner Rounded 8">
            <a:extLst>
              <a:ext uri="{FF2B5EF4-FFF2-40B4-BE49-F238E27FC236}">
                <a16:creationId xmlns:a16="http://schemas.microsoft.com/office/drawing/2014/main" id="{2628290E-A071-41A9-B389-B1DD45272682}"/>
              </a:ext>
            </a:extLst>
          </p:cNvPr>
          <p:cNvSpPr/>
          <p:nvPr/>
        </p:nvSpPr>
        <p:spPr>
          <a:xfrm>
            <a:off x="1097981" y="3583168"/>
            <a:ext cx="2904843" cy="404110"/>
          </a:xfrm>
          <a:prstGeom prst="round1Rect">
            <a:avLst/>
          </a:prstGeom>
          <a:solidFill>
            <a:schemeClr val="accent4">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bg2">
                    <a:lumMod val="50000"/>
                  </a:schemeClr>
                </a:solidFill>
              </a:rPr>
              <a:t>Synchronized Information</a:t>
            </a:r>
          </a:p>
        </p:txBody>
      </p:sp>
      <p:sp>
        <p:nvSpPr>
          <p:cNvPr id="10" name="Rectangle: Single Corner Rounded 9">
            <a:extLst>
              <a:ext uri="{FF2B5EF4-FFF2-40B4-BE49-F238E27FC236}">
                <a16:creationId xmlns:a16="http://schemas.microsoft.com/office/drawing/2014/main" id="{4ED8BE38-DC30-4046-96C5-BDFB0653CBAB}"/>
              </a:ext>
            </a:extLst>
          </p:cNvPr>
          <p:cNvSpPr/>
          <p:nvPr/>
        </p:nvSpPr>
        <p:spPr>
          <a:xfrm>
            <a:off x="235274" y="4177339"/>
            <a:ext cx="1353880" cy="436082"/>
          </a:xfrm>
          <a:prstGeom prst="round1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bg2">
                    <a:lumMod val="50000"/>
                  </a:schemeClr>
                </a:solidFill>
              </a:rPr>
              <a:t>Resources</a:t>
            </a:r>
          </a:p>
        </p:txBody>
      </p:sp>
      <p:sp>
        <p:nvSpPr>
          <p:cNvPr id="11" name="Rectangle: Single Corner Rounded 10">
            <a:extLst>
              <a:ext uri="{FF2B5EF4-FFF2-40B4-BE49-F238E27FC236}">
                <a16:creationId xmlns:a16="http://schemas.microsoft.com/office/drawing/2014/main" id="{64F2B095-477D-4B28-95F3-C21ABE66A08B}"/>
              </a:ext>
            </a:extLst>
          </p:cNvPr>
          <p:cNvSpPr/>
          <p:nvPr/>
        </p:nvSpPr>
        <p:spPr>
          <a:xfrm>
            <a:off x="2387643" y="3174002"/>
            <a:ext cx="2594344" cy="356265"/>
          </a:xfrm>
          <a:prstGeom prst="round1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bg2">
                    <a:lumMod val="50000"/>
                  </a:schemeClr>
                </a:solidFill>
              </a:rPr>
              <a:t>Real Time Response</a:t>
            </a:r>
          </a:p>
        </p:txBody>
      </p:sp>
      <p:sp>
        <p:nvSpPr>
          <p:cNvPr id="12" name="Rectangle: Single Corner Rounded 11">
            <a:extLst>
              <a:ext uri="{FF2B5EF4-FFF2-40B4-BE49-F238E27FC236}">
                <a16:creationId xmlns:a16="http://schemas.microsoft.com/office/drawing/2014/main" id="{363987A3-DD0B-47F9-BD1E-3C806FE58AD1}"/>
              </a:ext>
            </a:extLst>
          </p:cNvPr>
          <p:cNvSpPr/>
          <p:nvPr/>
        </p:nvSpPr>
        <p:spPr>
          <a:xfrm>
            <a:off x="3186133" y="4687248"/>
            <a:ext cx="1374196" cy="404037"/>
          </a:xfrm>
          <a:prstGeom prst="round1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2">
                    <a:lumMod val="50000"/>
                  </a:schemeClr>
                </a:solidFill>
              </a:rPr>
              <a:t>Reliability</a:t>
            </a:r>
          </a:p>
        </p:txBody>
      </p:sp>
      <p:sp>
        <p:nvSpPr>
          <p:cNvPr id="13" name="Rectangle: Single Corner Rounded 12">
            <a:extLst>
              <a:ext uri="{FF2B5EF4-FFF2-40B4-BE49-F238E27FC236}">
                <a16:creationId xmlns:a16="http://schemas.microsoft.com/office/drawing/2014/main" id="{059FFE06-F511-4B1E-AC8B-35E03726000A}"/>
              </a:ext>
            </a:extLst>
          </p:cNvPr>
          <p:cNvSpPr/>
          <p:nvPr/>
        </p:nvSpPr>
        <p:spPr>
          <a:xfrm>
            <a:off x="1730197" y="4494037"/>
            <a:ext cx="1314893" cy="404037"/>
          </a:xfrm>
          <a:prstGeom prst="round1Rect">
            <a:avLst/>
          </a:prstGeom>
          <a:solidFill>
            <a:srgbClr val="E8C6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bg2">
                    <a:lumMod val="50000"/>
                  </a:schemeClr>
                </a:solidFill>
              </a:rPr>
              <a:t>Integration</a:t>
            </a:r>
          </a:p>
        </p:txBody>
      </p:sp>
      <p:sp>
        <p:nvSpPr>
          <p:cNvPr id="14" name="Rectangle: Single Corner Rounded 13">
            <a:extLst>
              <a:ext uri="{FF2B5EF4-FFF2-40B4-BE49-F238E27FC236}">
                <a16:creationId xmlns:a16="http://schemas.microsoft.com/office/drawing/2014/main" id="{63FCBA1A-CFA9-4954-9924-D8176112223E}"/>
              </a:ext>
            </a:extLst>
          </p:cNvPr>
          <p:cNvSpPr/>
          <p:nvPr/>
        </p:nvSpPr>
        <p:spPr>
          <a:xfrm>
            <a:off x="92263" y="4687247"/>
            <a:ext cx="1314893" cy="404037"/>
          </a:xfrm>
          <a:prstGeom prst="round1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bg2">
                    <a:lumMod val="50000"/>
                  </a:schemeClr>
                </a:solidFill>
              </a:rPr>
              <a:t>Learning</a:t>
            </a:r>
          </a:p>
        </p:txBody>
      </p:sp>
      <p:sp>
        <p:nvSpPr>
          <p:cNvPr id="15" name="Rectangle: Single Corner Rounded 14">
            <a:extLst>
              <a:ext uri="{FF2B5EF4-FFF2-40B4-BE49-F238E27FC236}">
                <a16:creationId xmlns:a16="http://schemas.microsoft.com/office/drawing/2014/main" id="{14C7D273-FC67-478F-9A49-9C95C5B61D15}"/>
              </a:ext>
            </a:extLst>
          </p:cNvPr>
          <p:cNvSpPr/>
          <p:nvPr/>
        </p:nvSpPr>
        <p:spPr>
          <a:xfrm>
            <a:off x="92264" y="3161482"/>
            <a:ext cx="1314893" cy="397214"/>
          </a:xfrm>
          <a:prstGeom prst="round1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bg2">
                    <a:lumMod val="50000"/>
                  </a:schemeClr>
                </a:solidFill>
              </a:rPr>
              <a:t>Planning</a:t>
            </a:r>
          </a:p>
        </p:txBody>
      </p:sp>
      <p:sp>
        <p:nvSpPr>
          <p:cNvPr id="16" name="Rectangle: Single Corner Rounded 15">
            <a:extLst>
              <a:ext uri="{FF2B5EF4-FFF2-40B4-BE49-F238E27FC236}">
                <a16:creationId xmlns:a16="http://schemas.microsoft.com/office/drawing/2014/main" id="{30535B09-A4CA-4D91-901C-2B5C0CAA68F4}"/>
              </a:ext>
            </a:extLst>
          </p:cNvPr>
          <p:cNvSpPr/>
          <p:nvPr/>
        </p:nvSpPr>
        <p:spPr>
          <a:xfrm>
            <a:off x="4239320" y="2741935"/>
            <a:ext cx="1314893" cy="404037"/>
          </a:xfrm>
          <a:prstGeom prst="round1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bg2">
                    <a:lumMod val="50000"/>
                  </a:schemeClr>
                </a:solidFill>
              </a:rPr>
              <a:t>Adaptation</a:t>
            </a:r>
          </a:p>
        </p:txBody>
      </p:sp>
      <p:sp>
        <p:nvSpPr>
          <p:cNvPr id="17" name="Rectangle: Single Corner Rounded 16">
            <a:extLst>
              <a:ext uri="{FF2B5EF4-FFF2-40B4-BE49-F238E27FC236}">
                <a16:creationId xmlns:a16="http://schemas.microsoft.com/office/drawing/2014/main" id="{09DDAD0B-C801-4C60-829B-696EAA0CDDF3}"/>
              </a:ext>
            </a:extLst>
          </p:cNvPr>
          <p:cNvSpPr/>
          <p:nvPr/>
        </p:nvSpPr>
        <p:spPr>
          <a:xfrm>
            <a:off x="2625908" y="4050085"/>
            <a:ext cx="1984745" cy="401307"/>
          </a:xfrm>
          <a:prstGeom prst="round1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bg2">
                    <a:lumMod val="50000"/>
                  </a:schemeClr>
                </a:solidFill>
              </a:rPr>
              <a:t>Actor Actions</a:t>
            </a:r>
          </a:p>
        </p:txBody>
      </p:sp>
      <p:pic>
        <p:nvPicPr>
          <p:cNvPr id="4" name="Picture 3">
            <a:extLst>
              <a:ext uri="{FF2B5EF4-FFF2-40B4-BE49-F238E27FC236}">
                <a16:creationId xmlns:a16="http://schemas.microsoft.com/office/drawing/2014/main" id="{D25F93A7-0E96-4845-82CA-63BCA6A6BB36}"/>
              </a:ext>
            </a:extLst>
          </p:cNvPr>
          <p:cNvPicPr>
            <a:picLocks noChangeAspect="1"/>
          </p:cNvPicPr>
          <p:nvPr/>
        </p:nvPicPr>
        <p:blipFill rotWithShape="1">
          <a:blip r:embed="rId3"/>
          <a:srcRect l="40223" t="8529" r="36842" b="3586"/>
          <a:stretch/>
        </p:blipFill>
        <p:spPr>
          <a:xfrm>
            <a:off x="6244157" y="1624001"/>
            <a:ext cx="1989375" cy="3640410"/>
          </a:xfrm>
          <a:prstGeom prst="rect">
            <a:avLst/>
          </a:prstGeom>
        </p:spPr>
      </p:pic>
    </p:spTree>
    <p:extLst>
      <p:ext uri="{BB962C8B-B14F-4D97-AF65-F5344CB8AC3E}">
        <p14:creationId xmlns:p14="http://schemas.microsoft.com/office/powerpoint/2010/main" val="1234344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267313" y="462579"/>
            <a:ext cx="8222100" cy="70982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b="1" dirty="0">
                <a:solidFill>
                  <a:schemeClr val="bg1"/>
                </a:solidFill>
              </a:rPr>
              <a:t>TECHNOLOGIES USED</a:t>
            </a:r>
            <a:endParaRPr b="1" dirty="0">
              <a:solidFill>
                <a:schemeClr val="bg1"/>
              </a:solidFill>
            </a:endParaRPr>
          </a:p>
        </p:txBody>
      </p:sp>
      <p:sp>
        <p:nvSpPr>
          <p:cNvPr id="8" name="Rectangle: Single Corner Rounded 7">
            <a:extLst>
              <a:ext uri="{FF2B5EF4-FFF2-40B4-BE49-F238E27FC236}">
                <a16:creationId xmlns:a16="http://schemas.microsoft.com/office/drawing/2014/main" id="{3C50DD23-855D-4BC3-9B69-891154E63A3F}"/>
              </a:ext>
            </a:extLst>
          </p:cNvPr>
          <p:cNvSpPr/>
          <p:nvPr/>
        </p:nvSpPr>
        <p:spPr>
          <a:xfrm>
            <a:off x="574858" y="1961005"/>
            <a:ext cx="6492916" cy="497115"/>
          </a:xfrm>
          <a:prstGeom prst="round1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bg2">
                    <a:lumMod val="50000"/>
                  </a:schemeClr>
                </a:solidFill>
              </a:rPr>
              <a:t>1. </a:t>
            </a:r>
            <a:r>
              <a:rPr lang="en-US" sz="1600" b="1" dirty="0">
                <a:solidFill>
                  <a:schemeClr val="tx1">
                    <a:lumMod val="75000"/>
                  </a:schemeClr>
                </a:solidFill>
              </a:rPr>
              <a:t>PWA Progressive </a:t>
            </a:r>
            <a:r>
              <a:rPr lang="en-US" sz="1600" b="1" dirty="0">
                <a:solidFill>
                  <a:schemeClr val="bg2">
                    <a:lumMod val="50000"/>
                  </a:schemeClr>
                </a:solidFill>
              </a:rPr>
              <a:t>Web App to build Mobile Application </a:t>
            </a:r>
          </a:p>
        </p:txBody>
      </p:sp>
      <p:sp>
        <p:nvSpPr>
          <p:cNvPr id="9" name="Rectangle: Single Corner Rounded 8">
            <a:extLst>
              <a:ext uri="{FF2B5EF4-FFF2-40B4-BE49-F238E27FC236}">
                <a16:creationId xmlns:a16="http://schemas.microsoft.com/office/drawing/2014/main" id="{878DBBCE-1E8A-49FC-A408-33652E3639FD}"/>
              </a:ext>
            </a:extLst>
          </p:cNvPr>
          <p:cNvSpPr/>
          <p:nvPr/>
        </p:nvSpPr>
        <p:spPr>
          <a:xfrm>
            <a:off x="1131905" y="2676390"/>
            <a:ext cx="6492916" cy="497115"/>
          </a:xfrm>
          <a:prstGeom prst="round1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bg2">
                    <a:lumMod val="50000"/>
                  </a:schemeClr>
                </a:solidFill>
              </a:rPr>
              <a:t>2. </a:t>
            </a:r>
            <a:r>
              <a:rPr lang="en-US" sz="1600" b="1" dirty="0">
                <a:solidFill>
                  <a:schemeClr val="tx1">
                    <a:lumMod val="75000"/>
                  </a:schemeClr>
                </a:solidFill>
              </a:rPr>
              <a:t>Java Servlet </a:t>
            </a:r>
            <a:r>
              <a:rPr lang="en-US" sz="1600" b="1" dirty="0">
                <a:solidFill>
                  <a:schemeClr val="bg2">
                    <a:lumMod val="50000"/>
                  </a:schemeClr>
                </a:solidFill>
              </a:rPr>
              <a:t>in the Backend</a:t>
            </a:r>
          </a:p>
        </p:txBody>
      </p:sp>
      <p:sp>
        <p:nvSpPr>
          <p:cNvPr id="10" name="Rectangle: Single Corner Rounded 9">
            <a:extLst>
              <a:ext uri="{FF2B5EF4-FFF2-40B4-BE49-F238E27FC236}">
                <a16:creationId xmlns:a16="http://schemas.microsoft.com/office/drawing/2014/main" id="{F8C25093-D409-4164-9992-DA71FB6560DA}"/>
              </a:ext>
            </a:extLst>
          </p:cNvPr>
          <p:cNvSpPr/>
          <p:nvPr/>
        </p:nvSpPr>
        <p:spPr>
          <a:xfrm>
            <a:off x="1800672" y="3391774"/>
            <a:ext cx="6492916" cy="658481"/>
          </a:xfrm>
          <a:prstGeom prst="round1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bg2">
                    <a:lumMod val="50000"/>
                  </a:schemeClr>
                </a:solidFill>
              </a:rPr>
              <a:t>3. Dataset used CMS 2008-2010 Data Entrepreneurs’ Synthetic Public Use File (</a:t>
            </a:r>
            <a:r>
              <a:rPr lang="en-US" sz="1600" b="1" dirty="0">
                <a:solidFill>
                  <a:schemeClr val="tx1">
                    <a:lumMod val="75000"/>
                  </a:schemeClr>
                </a:solidFill>
              </a:rPr>
              <a:t>DE-</a:t>
            </a:r>
            <a:r>
              <a:rPr lang="en-US" sz="1600" b="1" dirty="0" err="1">
                <a:solidFill>
                  <a:schemeClr val="tx1">
                    <a:lumMod val="75000"/>
                  </a:schemeClr>
                </a:solidFill>
              </a:rPr>
              <a:t>SynPUF</a:t>
            </a:r>
            <a:r>
              <a:rPr lang="en-US" sz="1600" b="1" dirty="0">
                <a:solidFill>
                  <a:schemeClr val="bg2">
                    <a:lumMod val="50000"/>
                  </a:schemeClr>
                </a:solidFill>
              </a:rPr>
              <a:t>)</a:t>
            </a:r>
          </a:p>
        </p:txBody>
      </p:sp>
      <p:sp>
        <p:nvSpPr>
          <p:cNvPr id="11" name="Rectangle: Single Corner Rounded 10">
            <a:extLst>
              <a:ext uri="{FF2B5EF4-FFF2-40B4-BE49-F238E27FC236}">
                <a16:creationId xmlns:a16="http://schemas.microsoft.com/office/drawing/2014/main" id="{3A0D0243-6270-4E6F-87DB-3F187E18A200}"/>
              </a:ext>
            </a:extLst>
          </p:cNvPr>
          <p:cNvSpPr/>
          <p:nvPr/>
        </p:nvSpPr>
        <p:spPr>
          <a:xfrm>
            <a:off x="2286559" y="4268525"/>
            <a:ext cx="6492916" cy="518630"/>
          </a:xfrm>
          <a:prstGeom prst="round1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bg2">
                    <a:lumMod val="50000"/>
                  </a:schemeClr>
                </a:solidFill>
              </a:rPr>
              <a:t>4. </a:t>
            </a:r>
            <a:r>
              <a:rPr lang="en-US" sz="1600" b="1" dirty="0">
                <a:solidFill>
                  <a:schemeClr val="tx1">
                    <a:lumMod val="75000"/>
                  </a:schemeClr>
                </a:solidFill>
              </a:rPr>
              <a:t>R Programming </a:t>
            </a:r>
            <a:r>
              <a:rPr lang="en-US" sz="1600" b="1" dirty="0">
                <a:solidFill>
                  <a:schemeClr val="bg2">
                    <a:lumMod val="50000"/>
                  </a:schemeClr>
                </a:solidFill>
              </a:rPr>
              <a:t>on Dataset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5" name="Shape 75"/>
          <p:cNvSpPr txBox="1">
            <a:spLocks noGrp="1"/>
          </p:cNvSpPr>
          <p:nvPr>
            <p:ph type="title"/>
          </p:nvPr>
        </p:nvSpPr>
        <p:spPr>
          <a:xfrm>
            <a:off x="227352" y="483544"/>
            <a:ext cx="8222100" cy="7677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b="1" dirty="0">
                <a:latin typeface="Roboto" panose="020B0604020202020204" charset="0"/>
                <a:ea typeface="Roboto" panose="020B0604020202020204" charset="0"/>
              </a:rPr>
              <a:t>CONTEXT</a:t>
            </a:r>
            <a:endParaRPr b="1" dirty="0">
              <a:latin typeface="Roboto" panose="020B0604020202020204" charset="0"/>
              <a:ea typeface="Roboto" panose="020B0604020202020204" charset="0"/>
            </a:endParaRPr>
          </a:p>
        </p:txBody>
      </p:sp>
      <p:pic>
        <p:nvPicPr>
          <p:cNvPr id="3" name="Picture 2">
            <a:extLst>
              <a:ext uri="{FF2B5EF4-FFF2-40B4-BE49-F238E27FC236}">
                <a16:creationId xmlns:a16="http://schemas.microsoft.com/office/drawing/2014/main" id="{08211844-5EF2-4FB8-94F9-8975838A1086}"/>
              </a:ext>
            </a:extLst>
          </p:cNvPr>
          <p:cNvPicPr>
            <a:picLocks noChangeAspect="1"/>
          </p:cNvPicPr>
          <p:nvPr/>
        </p:nvPicPr>
        <p:blipFill>
          <a:blip r:embed="rId3"/>
          <a:stretch>
            <a:fillRect/>
          </a:stretch>
        </p:blipFill>
        <p:spPr>
          <a:xfrm>
            <a:off x="1" y="3359150"/>
            <a:ext cx="2422524" cy="1784350"/>
          </a:xfrm>
          <a:prstGeom prst="rect">
            <a:avLst/>
          </a:prstGeom>
        </p:spPr>
      </p:pic>
      <p:pic>
        <p:nvPicPr>
          <p:cNvPr id="6" name="Picture 5">
            <a:extLst>
              <a:ext uri="{FF2B5EF4-FFF2-40B4-BE49-F238E27FC236}">
                <a16:creationId xmlns:a16="http://schemas.microsoft.com/office/drawing/2014/main" id="{E65C251C-8042-4ED3-B343-0C128D786187}"/>
              </a:ext>
            </a:extLst>
          </p:cNvPr>
          <p:cNvPicPr>
            <a:picLocks noChangeAspect="1"/>
          </p:cNvPicPr>
          <p:nvPr/>
        </p:nvPicPr>
        <p:blipFill rotWithShape="1">
          <a:blip r:embed="rId4"/>
          <a:srcRect l="30988" r="10325"/>
          <a:stretch/>
        </p:blipFill>
        <p:spPr>
          <a:xfrm>
            <a:off x="2422525" y="3359150"/>
            <a:ext cx="2132274" cy="1791267"/>
          </a:xfrm>
          <a:prstGeom prst="rect">
            <a:avLst/>
          </a:prstGeom>
        </p:spPr>
      </p:pic>
      <p:pic>
        <p:nvPicPr>
          <p:cNvPr id="8" name="Picture 7">
            <a:extLst>
              <a:ext uri="{FF2B5EF4-FFF2-40B4-BE49-F238E27FC236}">
                <a16:creationId xmlns:a16="http://schemas.microsoft.com/office/drawing/2014/main" id="{5B9405C5-E300-4A5F-A5DB-41E273266BD4}"/>
              </a:ext>
            </a:extLst>
          </p:cNvPr>
          <p:cNvPicPr>
            <a:picLocks noChangeAspect="1"/>
          </p:cNvPicPr>
          <p:nvPr/>
        </p:nvPicPr>
        <p:blipFill rotWithShape="1">
          <a:blip r:embed="rId5"/>
          <a:srcRect t="4669" r="30272"/>
          <a:stretch/>
        </p:blipFill>
        <p:spPr>
          <a:xfrm>
            <a:off x="4566879" y="1701970"/>
            <a:ext cx="2036501" cy="1828165"/>
          </a:xfrm>
          <a:prstGeom prst="rect">
            <a:avLst/>
          </a:prstGeom>
          <a:ln>
            <a:solidFill>
              <a:schemeClr val="accent1"/>
            </a:solidFill>
          </a:ln>
        </p:spPr>
      </p:pic>
      <p:pic>
        <p:nvPicPr>
          <p:cNvPr id="10" name="Picture 9">
            <a:extLst>
              <a:ext uri="{FF2B5EF4-FFF2-40B4-BE49-F238E27FC236}">
                <a16:creationId xmlns:a16="http://schemas.microsoft.com/office/drawing/2014/main" id="{67C29485-DD3E-4806-85A6-1F22C25F7DBB}"/>
              </a:ext>
            </a:extLst>
          </p:cNvPr>
          <p:cNvPicPr>
            <a:picLocks noChangeAspect="1"/>
          </p:cNvPicPr>
          <p:nvPr/>
        </p:nvPicPr>
        <p:blipFill rotWithShape="1">
          <a:blip r:embed="rId6"/>
          <a:srcRect l="15598"/>
          <a:stretch/>
        </p:blipFill>
        <p:spPr>
          <a:xfrm>
            <a:off x="6603380" y="1701969"/>
            <a:ext cx="2540620" cy="1828165"/>
          </a:xfrm>
          <a:prstGeom prst="rect">
            <a:avLst/>
          </a:prstGeom>
          <a:ln>
            <a:solidFill>
              <a:schemeClr val="accent1"/>
            </a:solidFill>
          </a:ln>
        </p:spPr>
      </p:pic>
      <p:sp>
        <p:nvSpPr>
          <p:cNvPr id="11" name="TextBox 10">
            <a:extLst>
              <a:ext uri="{FF2B5EF4-FFF2-40B4-BE49-F238E27FC236}">
                <a16:creationId xmlns:a16="http://schemas.microsoft.com/office/drawing/2014/main" id="{A9B30804-E7BA-47EE-A773-0822B4798033}"/>
              </a:ext>
            </a:extLst>
          </p:cNvPr>
          <p:cNvSpPr txBox="1"/>
          <p:nvPr/>
        </p:nvSpPr>
        <p:spPr>
          <a:xfrm>
            <a:off x="227352" y="2029861"/>
            <a:ext cx="4243754" cy="923330"/>
          </a:xfrm>
          <a:prstGeom prst="rect">
            <a:avLst/>
          </a:prstGeom>
          <a:noFill/>
        </p:spPr>
        <p:txBody>
          <a:bodyPr wrap="square" rtlCol="0">
            <a:spAutoFit/>
          </a:bodyPr>
          <a:lstStyle/>
          <a:p>
            <a:r>
              <a:rPr lang="en-US" sz="1800" dirty="0"/>
              <a:t>Every second that goes by after disaster could mean the difference between life and death.</a:t>
            </a:r>
          </a:p>
        </p:txBody>
      </p:sp>
      <p:sp>
        <p:nvSpPr>
          <p:cNvPr id="13" name="TextBox 12">
            <a:extLst>
              <a:ext uri="{FF2B5EF4-FFF2-40B4-BE49-F238E27FC236}">
                <a16:creationId xmlns:a16="http://schemas.microsoft.com/office/drawing/2014/main" id="{82A16ED5-66E3-460C-8FAE-516E767EBA1B}"/>
              </a:ext>
            </a:extLst>
          </p:cNvPr>
          <p:cNvSpPr txBox="1"/>
          <p:nvPr/>
        </p:nvSpPr>
        <p:spPr>
          <a:xfrm>
            <a:off x="4845049" y="3900995"/>
            <a:ext cx="4047380" cy="923330"/>
          </a:xfrm>
          <a:prstGeom prst="rect">
            <a:avLst/>
          </a:prstGeom>
          <a:noFill/>
        </p:spPr>
        <p:txBody>
          <a:bodyPr wrap="square" rtlCol="0">
            <a:spAutoFit/>
          </a:bodyPr>
          <a:lstStyle/>
          <a:p>
            <a:r>
              <a:rPr lang="en-US" sz="1800" dirty="0"/>
              <a:t>Coordination among First Responder and Organizations is critical for effective disaster management.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5" name="Shape 75"/>
          <p:cNvSpPr txBox="1">
            <a:spLocks noGrp="1"/>
          </p:cNvSpPr>
          <p:nvPr>
            <p:ph type="title"/>
          </p:nvPr>
        </p:nvSpPr>
        <p:spPr>
          <a:xfrm>
            <a:off x="108835" y="318214"/>
            <a:ext cx="8388379" cy="893645"/>
          </a:xfrm>
          <a:prstGeom prst="rect">
            <a:avLst/>
          </a:prstGeom>
        </p:spPr>
        <p:txBody>
          <a:bodyPr spcFirstLastPara="1" wrap="square" lIns="91425" tIns="91425" rIns="91425" bIns="91425" anchor="b" anchorCtr="0">
            <a:noAutofit/>
          </a:bodyPr>
          <a:lstStyle/>
          <a:p>
            <a:pPr lvl="0"/>
            <a:br>
              <a:rPr lang="en-US" dirty="0"/>
            </a:br>
            <a:r>
              <a:rPr lang="en-US" b="1" dirty="0"/>
              <a:t>ISSUES ADDRESSED BY PROPOSED MODEL</a:t>
            </a:r>
            <a:endParaRPr lang="en-US" dirty="0">
              <a:latin typeface="Britannic Bold" panose="020B0903060703020204" pitchFamily="34" charset="0"/>
            </a:endParaRPr>
          </a:p>
        </p:txBody>
      </p:sp>
      <p:sp>
        <p:nvSpPr>
          <p:cNvPr id="2" name="Rectangle: Single Corner Rounded 1">
            <a:extLst>
              <a:ext uri="{FF2B5EF4-FFF2-40B4-BE49-F238E27FC236}">
                <a16:creationId xmlns:a16="http://schemas.microsoft.com/office/drawing/2014/main" id="{6FA0471E-6030-442F-9069-5B2EAE14B0CE}"/>
              </a:ext>
            </a:extLst>
          </p:cNvPr>
          <p:cNvSpPr/>
          <p:nvPr/>
        </p:nvSpPr>
        <p:spPr>
          <a:xfrm>
            <a:off x="1538177" y="1853025"/>
            <a:ext cx="2395870" cy="1007630"/>
          </a:xfrm>
          <a:prstGeom prst="round1Rect">
            <a:avLst/>
          </a:prstGeom>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dirty="0">
                <a:solidFill>
                  <a:schemeClr val="bg2">
                    <a:lumMod val="50000"/>
                  </a:schemeClr>
                </a:solidFill>
              </a:rPr>
              <a:t>Communication Problems</a:t>
            </a:r>
          </a:p>
        </p:txBody>
      </p:sp>
      <p:sp>
        <p:nvSpPr>
          <p:cNvPr id="12" name="Rectangle: Single Corner Rounded 11">
            <a:extLst>
              <a:ext uri="{FF2B5EF4-FFF2-40B4-BE49-F238E27FC236}">
                <a16:creationId xmlns:a16="http://schemas.microsoft.com/office/drawing/2014/main" id="{3B0DF8A2-FF57-4A6F-9B5E-EB329781E351}"/>
              </a:ext>
            </a:extLst>
          </p:cNvPr>
          <p:cNvSpPr/>
          <p:nvPr/>
        </p:nvSpPr>
        <p:spPr>
          <a:xfrm>
            <a:off x="211847" y="3501821"/>
            <a:ext cx="3136606" cy="985119"/>
          </a:xfrm>
          <a:prstGeom prst="round1Rect">
            <a:avLst/>
          </a:prstGeom>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000" dirty="0">
                <a:solidFill>
                  <a:schemeClr val="bg2">
                    <a:lumMod val="50000"/>
                  </a:schemeClr>
                </a:solidFill>
              </a:rPr>
              <a:t>Resource Allocation</a:t>
            </a:r>
          </a:p>
        </p:txBody>
      </p:sp>
      <p:sp>
        <p:nvSpPr>
          <p:cNvPr id="14" name="Rectangle: Single Corner Rounded 13">
            <a:extLst>
              <a:ext uri="{FF2B5EF4-FFF2-40B4-BE49-F238E27FC236}">
                <a16:creationId xmlns:a16="http://schemas.microsoft.com/office/drawing/2014/main" id="{1FD9FCD3-05CC-488E-A067-245CE969EA11}"/>
              </a:ext>
            </a:extLst>
          </p:cNvPr>
          <p:cNvSpPr/>
          <p:nvPr/>
        </p:nvSpPr>
        <p:spPr>
          <a:xfrm>
            <a:off x="4561128" y="2307258"/>
            <a:ext cx="2926942" cy="910082"/>
          </a:xfrm>
          <a:prstGeom prst="round1Rect">
            <a:avLst/>
          </a:prstGeom>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bg2">
                    <a:lumMod val="50000"/>
                  </a:schemeClr>
                </a:solidFill>
              </a:rPr>
              <a:t>Chain of Command</a:t>
            </a:r>
          </a:p>
        </p:txBody>
      </p:sp>
      <p:sp>
        <p:nvSpPr>
          <p:cNvPr id="20" name="Rectangle: Single Corner Rounded 19">
            <a:extLst>
              <a:ext uri="{FF2B5EF4-FFF2-40B4-BE49-F238E27FC236}">
                <a16:creationId xmlns:a16="http://schemas.microsoft.com/office/drawing/2014/main" id="{360526F2-69B6-418C-942A-20FE8BB6873D}"/>
              </a:ext>
            </a:extLst>
          </p:cNvPr>
          <p:cNvSpPr/>
          <p:nvPr/>
        </p:nvSpPr>
        <p:spPr>
          <a:xfrm>
            <a:off x="5915026" y="3944401"/>
            <a:ext cx="2846202" cy="962837"/>
          </a:xfrm>
          <a:prstGeom prst="round1Rect">
            <a:avLst/>
          </a:prstGeom>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bg2">
                    <a:lumMod val="50000"/>
                  </a:schemeClr>
                </a:solidFill>
              </a:rPr>
              <a:t>Integration between support agencies</a:t>
            </a:r>
          </a:p>
        </p:txBody>
      </p:sp>
      <p:pic>
        <p:nvPicPr>
          <p:cNvPr id="4" name="Picture 3">
            <a:extLst>
              <a:ext uri="{FF2B5EF4-FFF2-40B4-BE49-F238E27FC236}">
                <a16:creationId xmlns:a16="http://schemas.microsoft.com/office/drawing/2014/main" id="{EB533CFA-580C-4123-9C3D-1A38D4FE8819}"/>
              </a:ext>
            </a:extLst>
          </p:cNvPr>
          <p:cNvPicPr>
            <a:picLocks noChangeAspect="1"/>
          </p:cNvPicPr>
          <p:nvPr/>
        </p:nvPicPr>
        <p:blipFill>
          <a:blip r:embed="rId3"/>
          <a:stretch>
            <a:fillRect/>
          </a:stretch>
        </p:blipFill>
        <p:spPr>
          <a:xfrm>
            <a:off x="192095" y="1853026"/>
            <a:ext cx="1512034" cy="1007629"/>
          </a:xfrm>
          <a:prstGeom prst="rect">
            <a:avLst/>
          </a:prstGeom>
        </p:spPr>
      </p:pic>
      <p:pic>
        <p:nvPicPr>
          <p:cNvPr id="28" name="Picture 27">
            <a:extLst>
              <a:ext uri="{FF2B5EF4-FFF2-40B4-BE49-F238E27FC236}">
                <a16:creationId xmlns:a16="http://schemas.microsoft.com/office/drawing/2014/main" id="{2BF395E3-7875-467C-98C9-748EFBF01B96}"/>
              </a:ext>
            </a:extLst>
          </p:cNvPr>
          <p:cNvPicPr>
            <a:picLocks noChangeAspect="1"/>
          </p:cNvPicPr>
          <p:nvPr/>
        </p:nvPicPr>
        <p:blipFill>
          <a:blip r:embed="rId4"/>
          <a:stretch>
            <a:fillRect/>
          </a:stretch>
        </p:blipFill>
        <p:spPr>
          <a:xfrm>
            <a:off x="2798172" y="3501820"/>
            <a:ext cx="1357526" cy="985120"/>
          </a:xfrm>
          <a:prstGeom prst="rect">
            <a:avLst/>
          </a:prstGeom>
        </p:spPr>
      </p:pic>
      <p:pic>
        <p:nvPicPr>
          <p:cNvPr id="30" name="Picture 29">
            <a:extLst>
              <a:ext uri="{FF2B5EF4-FFF2-40B4-BE49-F238E27FC236}">
                <a16:creationId xmlns:a16="http://schemas.microsoft.com/office/drawing/2014/main" id="{19428E06-6EB4-4B96-B4AD-6B8E510C8AE7}"/>
              </a:ext>
            </a:extLst>
          </p:cNvPr>
          <p:cNvPicPr>
            <a:picLocks noChangeAspect="1"/>
          </p:cNvPicPr>
          <p:nvPr/>
        </p:nvPicPr>
        <p:blipFill rotWithShape="1">
          <a:blip r:embed="rId5"/>
          <a:srcRect r="66744"/>
          <a:stretch/>
        </p:blipFill>
        <p:spPr>
          <a:xfrm>
            <a:off x="4725732" y="3944401"/>
            <a:ext cx="1157670" cy="962837"/>
          </a:xfrm>
          <a:prstGeom prst="rect">
            <a:avLst/>
          </a:prstGeom>
        </p:spPr>
      </p:pic>
      <p:pic>
        <p:nvPicPr>
          <p:cNvPr id="32" name="Picture 31">
            <a:extLst>
              <a:ext uri="{FF2B5EF4-FFF2-40B4-BE49-F238E27FC236}">
                <a16:creationId xmlns:a16="http://schemas.microsoft.com/office/drawing/2014/main" id="{B3D0B757-B4D7-4CE0-952F-ECE38B1821A6}"/>
              </a:ext>
            </a:extLst>
          </p:cNvPr>
          <p:cNvPicPr>
            <a:picLocks noChangeAspect="1"/>
          </p:cNvPicPr>
          <p:nvPr/>
        </p:nvPicPr>
        <p:blipFill rotWithShape="1">
          <a:blip r:embed="rId6"/>
          <a:srcRect b="4433"/>
          <a:stretch/>
        </p:blipFill>
        <p:spPr>
          <a:xfrm>
            <a:off x="7304567" y="2307257"/>
            <a:ext cx="1192647" cy="921817"/>
          </a:xfrm>
          <a:prstGeom prst="rect">
            <a:avLst/>
          </a:prstGeom>
        </p:spPr>
      </p:pic>
    </p:spTree>
    <p:extLst>
      <p:ext uri="{BB962C8B-B14F-4D97-AF65-F5344CB8AC3E}">
        <p14:creationId xmlns:p14="http://schemas.microsoft.com/office/powerpoint/2010/main" val="16615818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5" name="Shape 75"/>
          <p:cNvSpPr txBox="1">
            <a:spLocks noGrp="1"/>
          </p:cNvSpPr>
          <p:nvPr>
            <p:ph type="title"/>
          </p:nvPr>
        </p:nvSpPr>
        <p:spPr>
          <a:xfrm>
            <a:off x="140840" y="70071"/>
            <a:ext cx="8099518" cy="1029102"/>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b="1" dirty="0">
                <a:latin typeface="Roboto" panose="020B0604020202020204" charset="0"/>
                <a:ea typeface="Roboto" panose="020B0604020202020204" charset="0"/>
              </a:rPr>
              <a:t>COMPLEX SYSTEM OF STAKEHOLDERS</a:t>
            </a:r>
          </a:p>
        </p:txBody>
      </p:sp>
      <p:sp>
        <p:nvSpPr>
          <p:cNvPr id="2" name="Oval 1">
            <a:extLst>
              <a:ext uri="{FF2B5EF4-FFF2-40B4-BE49-F238E27FC236}">
                <a16:creationId xmlns:a16="http://schemas.microsoft.com/office/drawing/2014/main" id="{10F06458-0419-4653-B6B7-933A53FF485E}"/>
              </a:ext>
            </a:extLst>
          </p:cNvPr>
          <p:cNvSpPr/>
          <p:nvPr/>
        </p:nvSpPr>
        <p:spPr>
          <a:xfrm>
            <a:off x="1311230" y="2044304"/>
            <a:ext cx="1359876" cy="1184031"/>
          </a:xfrm>
          <a:prstGeom prst="ellipse">
            <a:avLst/>
          </a:prstGeom>
          <a:solidFill>
            <a:srgbClr val="0099FF"/>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rgbClr val="002060"/>
                </a:solidFill>
              </a:rPr>
              <a:t>Federal Govt.</a:t>
            </a:r>
          </a:p>
        </p:txBody>
      </p:sp>
      <p:sp>
        <p:nvSpPr>
          <p:cNvPr id="10" name="Oval 9">
            <a:extLst>
              <a:ext uri="{FF2B5EF4-FFF2-40B4-BE49-F238E27FC236}">
                <a16:creationId xmlns:a16="http://schemas.microsoft.com/office/drawing/2014/main" id="{B7828336-15F3-477F-82D4-8A6B0689EFC5}"/>
              </a:ext>
            </a:extLst>
          </p:cNvPr>
          <p:cNvSpPr/>
          <p:nvPr/>
        </p:nvSpPr>
        <p:spPr>
          <a:xfrm>
            <a:off x="3235570" y="1740078"/>
            <a:ext cx="1132035" cy="1050013"/>
          </a:xfrm>
          <a:prstGeom prst="ellipse">
            <a:avLst/>
          </a:prstGeom>
          <a:solidFill>
            <a:schemeClr val="accent4">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2060"/>
                </a:solidFill>
              </a:rPr>
              <a:t>State Govt.</a:t>
            </a:r>
          </a:p>
        </p:txBody>
      </p:sp>
      <p:sp>
        <p:nvSpPr>
          <p:cNvPr id="12" name="Oval 11">
            <a:extLst>
              <a:ext uri="{FF2B5EF4-FFF2-40B4-BE49-F238E27FC236}">
                <a16:creationId xmlns:a16="http://schemas.microsoft.com/office/drawing/2014/main" id="{24DC43CA-2563-4484-84D7-5814F274B749}"/>
              </a:ext>
            </a:extLst>
          </p:cNvPr>
          <p:cNvSpPr/>
          <p:nvPr/>
        </p:nvSpPr>
        <p:spPr>
          <a:xfrm>
            <a:off x="520024" y="3839131"/>
            <a:ext cx="1350910" cy="1125343"/>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2060"/>
                </a:solidFill>
              </a:rPr>
              <a:t>Fire-</a:t>
            </a:r>
          </a:p>
          <a:p>
            <a:pPr algn="ctr"/>
            <a:r>
              <a:rPr lang="en-US" sz="1600" b="1" dirty="0">
                <a:solidFill>
                  <a:srgbClr val="002060"/>
                </a:solidFill>
              </a:rPr>
              <a:t>fighters</a:t>
            </a:r>
          </a:p>
        </p:txBody>
      </p:sp>
      <p:sp>
        <p:nvSpPr>
          <p:cNvPr id="14" name="Oval 13">
            <a:extLst>
              <a:ext uri="{FF2B5EF4-FFF2-40B4-BE49-F238E27FC236}">
                <a16:creationId xmlns:a16="http://schemas.microsoft.com/office/drawing/2014/main" id="{6BD3B127-C09C-4B76-AA3F-27C0D53E79F3}"/>
              </a:ext>
            </a:extLst>
          </p:cNvPr>
          <p:cNvSpPr/>
          <p:nvPr/>
        </p:nvSpPr>
        <p:spPr>
          <a:xfrm>
            <a:off x="4932400" y="3945269"/>
            <a:ext cx="1447666" cy="1125343"/>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2060"/>
                </a:solidFill>
              </a:rPr>
              <a:t>Reserve Military Force</a:t>
            </a:r>
          </a:p>
        </p:txBody>
      </p:sp>
      <p:sp>
        <p:nvSpPr>
          <p:cNvPr id="16" name="Oval 15">
            <a:extLst>
              <a:ext uri="{FF2B5EF4-FFF2-40B4-BE49-F238E27FC236}">
                <a16:creationId xmlns:a16="http://schemas.microsoft.com/office/drawing/2014/main" id="{3B6DB95F-13E1-47F9-A698-DDB8B87714F8}"/>
              </a:ext>
            </a:extLst>
          </p:cNvPr>
          <p:cNvSpPr/>
          <p:nvPr/>
        </p:nvSpPr>
        <p:spPr>
          <a:xfrm>
            <a:off x="5365347" y="1950882"/>
            <a:ext cx="1010871" cy="93984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2060"/>
                </a:solidFill>
              </a:rPr>
              <a:t>EMS</a:t>
            </a:r>
          </a:p>
        </p:txBody>
      </p:sp>
      <p:sp>
        <p:nvSpPr>
          <p:cNvPr id="18" name="Oval 17">
            <a:extLst>
              <a:ext uri="{FF2B5EF4-FFF2-40B4-BE49-F238E27FC236}">
                <a16:creationId xmlns:a16="http://schemas.microsoft.com/office/drawing/2014/main" id="{51072B06-78D2-48D4-B705-AF042C7561B4}"/>
              </a:ext>
            </a:extLst>
          </p:cNvPr>
          <p:cNvSpPr/>
          <p:nvPr/>
        </p:nvSpPr>
        <p:spPr>
          <a:xfrm>
            <a:off x="6869722" y="3878776"/>
            <a:ext cx="1596545" cy="1264724"/>
          </a:xfrm>
          <a:prstGeom prst="ellipse">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2060"/>
                </a:solidFill>
              </a:rPr>
              <a:t>Nonprofit Sector</a:t>
            </a:r>
          </a:p>
        </p:txBody>
      </p:sp>
      <p:sp>
        <p:nvSpPr>
          <p:cNvPr id="20" name="Oval 19">
            <a:extLst>
              <a:ext uri="{FF2B5EF4-FFF2-40B4-BE49-F238E27FC236}">
                <a16:creationId xmlns:a16="http://schemas.microsoft.com/office/drawing/2014/main" id="{FBA693C7-17B6-41F7-952E-5AF3CD52B3F0}"/>
              </a:ext>
            </a:extLst>
          </p:cNvPr>
          <p:cNvSpPr/>
          <p:nvPr/>
        </p:nvSpPr>
        <p:spPr>
          <a:xfrm>
            <a:off x="7433997" y="2055439"/>
            <a:ext cx="1247989" cy="108824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2060"/>
                </a:solidFill>
              </a:rPr>
              <a:t>Private Sector</a:t>
            </a:r>
          </a:p>
        </p:txBody>
      </p:sp>
      <p:sp>
        <p:nvSpPr>
          <p:cNvPr id="21" name="Oval 20">
            <a:extLst>
              <a:ext uri="{FF2B5EF4-FFF2-40B4-BE49-F238E27FC236}">
                <a16:creationId xmlns:a16="http://schemas.microsoft.com/office/drawing/2014/main" id="{C5690330-3FD4-4A13-BE64-2009672DF4BF}"/>
              </a:ext>
            </a:extLst>
          </p:cNvPr>
          <p:cNvSpPr/>
          <p:nvPr/>
        </p:nvSpPr>
        <p:spPr>
          <a:xfrm>
            <a:off x="2916116" y="4039244"/>
            <a:ext cx="1235508" cy="1001677"/>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2060"/>
                </a:solidFill>
              </a:rPr>
              <a:t>Local </a:t>
            </a:r>
          </a:p>
          <a:p>
            <a:pPr algn="ctr"/>
            <a:r>
              <a:rPr lang="en-US" sz="1600" b="1" dirty="0">
                <a:solidFill>
                  <a:srgbClr val="002060"/>
                </a:solidFill>
              </a:rPr>
              <a:t>Govt.</a:t>
            </a:r>
          </a:p>
        </p:txBody>
      </p:sp>
      <p:cxnSp>
        <p:nvCxnSpPr>
          <p:cNvPr id="4" name="Straight Connector 3">
            <a:extLst>
              <a:ext uri="{FF2B5EF4-FFF2-40B4-BE49-F238E27FC236}">
                <a16:creationId xmlns:a16="http://schemas.microsoft.com/office/drawing/2014/main" id="{4970D883-85D2-4770-91F6-4516C14A92FF}"/>
              </a:ext>
            </a:extLst>
          </p:cNvPr>
          <p:cNvCxnSpPr>
            <a:cxnSpLocks/>
            <a:stCxn id="2" idx="6"/>
            <a:endCxn id="10" idx="2"/>
          </p:cNvCxnSpPr>
          <p:nvPr/>
        </p:nvCxnSpPr>
        <p:spPr>
          <a:xfrm flipV="1">
            <a:off x="2671106" y="2265085"/>
            <a:ext cx="564464" cy="371235"/>
          </a:xfrm>
          <a:prstGeom prst="line">
            <a:avLst/>
          </a:prstGeom>
          <a:ln w="19050" cap="flat" cmpd="sng" algn="ctr">
            <a:solidFill>
              <a:srgbClr val="00206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7F0690C2-CD70-45E8-A785-70CC1352F42A}"/>
              </a:ext>
            </a:extLst>
          </p:cNvPr>
          <p:cNvCxnSpPr>
            <a:cxnSpLocks/>
            <a:stCxn id="21" idx="7"/>
            <a:endCxn id="16" idx="3"/>
          </p:cNvCxnSpPr>
          <p:nvPr/>
        </p:nvCxnSpPr>
        <p:spPr>
          <a:xfrm flipV="1">
            <a:off x="3970688" y="2753089"/>
            <a:ext cx="1542698" cy="1432847"/>
          </a:xfrm>
          <a:prstGeom prst="line">
            <a:avLst/>
          </a:prstGeom>
          <a:ln w="19050" cap="flat" cmpd="sng" algn="ctr">
            <a:solidFill>
              <a:srgbClr val="00206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F8C3C4E6-1FB4-4606-9E9D-2280EA3A102D}"/>
              </a:ext>
            </a:extLst>
          </p:cNvPr>
          <p:cNvCxnSpPr>
            <a:cxnSpLocks/>
            <a:stCxn id="10" idx="6"/>
            <a:endCxn id="16" idx="2"/>
          </p:cNvCxnSpPr>
          <p:nvPr/>
        </p:nvCxnSpPr>
        <p:spPr>
          <a:xfrm>
            <a:off x="4367605" y="2265085"/>
            <a:ext cx="997742" cy="155719"/>
          </a:xfrm>
          <a:prstGeom prst="line">
            <a:avLst/>
          </a:prstGeom>
          <a:ln w="19050" cap="flat" cmpd="sng" algn="ctr">
            <a:solidFill>
              <a:srgbClr val="00206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CC98E3E6-D15B-4888-A7C7-48A674F68800}"/>
              </a:ext>
            </a:extLst>
          </p:cNvPr>
          <p:cNvCxnSpPr>
            <a:cxnSpLocks/>
            <a:stCxn id="16" idx="6"/>
            <a:endCxn id="20" idx="2"/>
          </p:cNvCxnSpPr>
          <p:nvPr/>
        </p:nvCxnSpPr>
        <p:spPr>
          <a:xfrm>
            <a:off x="6376218" y="2420804"/>
            <a:ext cx="1057779" cy="178755"/>
          </a:xfrm>
          <a:prstGeom prst="line">
            <a:avLst/>
          </a:prstGeom>
          <a:ln w="19050" cap="flat" cmpd="sng" algn="ctr">
            <a:solidFill>
              <a:srgbClr val="00206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FFF6EE25-B0B7-4E8A-92B0-405DBDD5672D}"/>
              </a:ext>
            </a:extLst>
          </p:cNvPr>
          <p:cNvCxnSpPr>
            <a:cxnSpLocks/>
            <a:stCxn id="16" idx="5"/>
            <a:endCxn id="18" idx="1"/>
          </p:cNvCxnSpPr>
          <p:nvPr/>
        </p:nvCxnSpPr>
        <p:spPr>
          <a:xfrm>
            <a:off x="6228179" y="2753089"/>
            <a:ext cx="875352" cy="1310902"/>
          </a:xfrm>
          <a:prstGeom prst="line">
            <a:avLst/>
          </a:prstGeom>
          <a:ln w="19050" cap="flat" cmpd="sng" algn="ctr">
            <a:solidFill>
              <a:srgbClr val="00206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F2374642-8CC6-438E-9E7A-6B7AF7A84A55}"/>
              </a:ext>
            </a:extLst>
          </p:cNvPr>
          <p:cNvCxnSpPr>
            <a:cxnSpLocks/>
            <a:stCxn id="14" idx="6"/>
            <a:endCxn id="18" idx="2"/>
          </p:cNvCxnSpPr>
          <p:nvPr/>
        </p:nvCxnSpPr>
        <p:spPr>
          <a:xfrm>
            <a:off x="6380066" y="4507941"/>
            <a:ext cx="489656" cy="3197"/>
          </a:xfrm>
          <a:prstGeom prst="line">
            <a:avLst/>
          </a:prstGeom>
          <a:ln w="19050" cap="flat" cmpd="sng" algn="ctr">
            <a:solidFill>
              <a:srgbClr val="00206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CBBEC528-CE00-4CF0-AD66-B3F67DBF1ED0}"/>
              </a:ext>
            </a:extLst>
          </p:cNvPr>
          <p:cNvCxnSpPr>
            <a:cxnSpLocks/>
            <a:stCxn id="18" idx="0"/>
            <a:endCxn id="20" idx="4"/>
          </p:cNvCxnSpPr>
          <p:nvPr/>
        </p:nvCxnSpPr>
        <p:spPr>
          <a:xfrm flipV="1">
            <a:off x="7667995" y="3143679"/>
            <a:ext cx="389997" cy="735097"/>
          </a:xfrm>
          <a:prstGeom prst="line">
            <a:avLst/>
          </a:prstGeom>
          <a:ln w="19050" cap="flat" cmpd="sng" algn="ctr">
            <a:solidFill>
              <a:srgbClr val="00206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F2245704-71AC-46A8-B561-B4F70357C4BD}"/>
              </a:ext>
            </a:extLst>
          </p:cNvPr>
          <p:cNvCxnSpPr>
            <a:cxnSpLocks/>
            <a:stCxn id="12" idx="6"/>
            <a:endCxn id="16" idx="2"/>
          </p:cNvCxnSpPr>
          <p:nvPr/>
        </p:nvCxnSpPr>
        <p:spPr>
          <a:xfrm flipV="1">
            <a:off x="1870934" y="2420804"/>
            <a:ext cx="3494413" cy="1980999"/>
          </a:xfrm>
          <a:prstGeom prst="line">
            <a:avLst/>
          </a:prstGeom>
          <a:ln w="19050" cap="flat" cmpd="sng" algn="ctr">
            <a:solidFill>
              <a:srgbClr val="00206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C4672030-626E-4196-A52C-64AC39DA436B}"/>
              </a:ext>
            </a:extLst>
          </p:cNvPr>
          <p:cNvCxnSpPr>
            <a:cxnSpLocks/>
            <a:stCxn id="14" idx="1"/>
            <a:endCxn id="10" idx="5"/>
          </p:cNvCxnSpPr>
          <p:nvPr/>
        </p:nvCxnSpPr>
        <p:spPr>
          <a:xfrm flipH="1" flipV="1">
            <a:off x="4201822" y="2636320"/>
            <a:ext cx="942584" cy="1473752"/>
          </a:xfrm>
          <a:prstGeom prst="line">
            <a:avLst/>
          </a:prstGeom>
          <a:ln w="19050" cap="flat" cmpd="sng" algn="ctr">
            <a:solidFill>
              <a:srgbClr val="00206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50" name="Straight Connector 49">
            <a:extLst>
              <a:ext uri="{FF2B5EF4-FFF2-40B4-BE49-F238E27FC236}">
                <a16:creationId xmlns:a16="http://schemas.microsoft.com/office/drawing/2014/main" id="{A32C628C-D177-4D63-87F2-C8FE8CF43DA7}"/>
              </a:ext>
            </a:extLst>
          </p:cNvPr>
          <p:cNvCxnSpPr>
            <a:cxnSpLocks/>
            <a:stCxn id="21" idx="6"/>
            <a:endCxn id="14" idx="2"/>
          </p:cNvCxnSpPr>
          <p:nvPr/>
        </p:nvCxnSpPr>
        <p:spPr>
          <a:xfrm flipV="1">
            <a:off x="4151624" y="4507941"/>
            <a:ext cx="780776" cy="32142"/>
          </a:xfrm>
          <a:prstGeom prst="line">
            <a:avLst/>
          </a:prstGeom>
          <a:ln w="19050" cap="flat" cmpd="sng" algn="ctr">
            <a:solidFill>
              <a:srgbClr val="00206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54" name="Straight Connector 53">
            <a:extLst>
              <a:ext uri="{FF2B5EF4-FFF2-40B4-BE49-F238E27FC236}">
                <a16:creationId xmlns:a16="http://schemas.microsoft.com/office/drawing/2014/main" id="{E539EA56-C4C0-4C6C-A433-46D4C4E03F81}"/>
              </a:ext>
            </a:extLst>
          </p:cNvPr>
          <p:cNvCxnSpPr>
            <a:cxnSpLocks/>
            <a:stCxn id="21" idx="0"/>
            <a:endCxn id="10" idx="4"/>
          </p:cNvCxnSpPr>
          <p:nvPr/>
        </p:nvCxnSpPr>
        <p:spPr>
          <a:xfrm flipV="1">
            <a:off x="3533870" y="2790091"/>
            <a:ext cx="267718" cy="1249153"/>
          </a:xfrm>
          <a:prstGeom prst="line">
            <a:avLst/>
          </a:prstGeom>
          <a:ln w="19050" cap="flat" cmpd="sng" algn="ctr">
            <a:solidFill>
              <a:srgbClr val="00206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58" name="Straight Connector 57">
            <a:extLst>
              <a:ext uri="{FF2B5EF4-FFF2-40B4-BE49-F238E27FC236}">
                <a16:creationId xmlns:a16="http://schemas.microsoft.com/office/drawing/2014/main" id="{2D3C95C6-C3CB-45BD-A15C-69092ECFED19}"/>
              </a:ext>
            </a:extLst>
          </p:cNvPr>
          <p:cNvCxnSpPr>
            <a:cxnSpLocks/>
            <a:stCxn id="21" idx="1"/>
            <a:endCxn id="2" idx="5"/>
          </p:cNvCxnSpPr>
          <p:nvPr/>
        </p:nvCxnSpPr>
        <p:spPr>
          <a:xfrm flipH="1" flipV="1">
            <a:off x="2471957" y="3054938"/>
            <a:ext cx="625095" cy="1130998"/>
          </a:xfrm>
          <a:prstGeom prst="line">
            <a:avLst/>
          </a:prstGeom>
          <a:ln w="19050" cap="flat" cmpd="sng" algn="ctr">
            <a:solidFill>
              <a:srgbClr val="00206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62" name="Straight Connector 61">
            <a:extLst>
              <a:ext uri="{FF2B5EF4-FFF2-40B4-BE49-F238E27FC236}">
                <a16:creationId xmlns:a16="http://schemas.microsoft.com/office/drawing/2014/main" id="{27511144-2F4D-4231-BA6D-CB2C63287779}"/>
              </a:ext>
            </a:extLst>
          </p:cNvPr>
          <p:cNvCxnSpPr>
            <a:cxnSpLocks/>
            <a:stCxn id="16" idx="4"/>
            <a:endCxn id="2" idx="5"/>
          </p:cNvCxnSpPr>
          <p:nvPr/>
        </p:nvCxnSpPr>
        <p:spPr>
          <a:xfrm flipH="1">
            <a:off x="2471957" y="2890726"/>
            <a:ext cx="3398826" cy="164212"/>
          </a:xfrm>
          <a:prstGeom prst="line">
            <a:avLst/>
          </a:prstGeom>
          <a:ln w="19050" cap="flat" cmpd="sng" algn="ctr">
            <a:solidFill>
              <a:srgbClr val="00206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78" name="Straight Connector 77">
            <a:extLst>
              <a:ext uri="{FF2B5EF4-FFF2-40B4-BE49-F238E27FC236}">
                <a16:creationId xmlns:a16="http://schemas.microsoft.com/office/drawing/2014/main" id="{CBB48FE6-801C-45FE-915E-834DA374FD64}"/>
              </a:ext>
            </a:extLst>
          </p:cNvPr>
          <p:cNvCxnSpPr>
            <a:cxnSpLocks/>
            <a:stCxn id="12" idx="5"/>
            <a:endCxn id="21" idx="2"/>
          </p:cNvCxnSpPr>
          <p:nvPr/>
        </p:nvCxnSpPr>
        <p:spPr>
          <a:xfrm flipV="1">
            <a:off x="1673098" y="4540083"/>
            <a:ext cx="1243018" cy="259588"/>
          </a:xfrm>
          <a:prstGeom prst="line">
            <a:avLst/>
          </a:prstGeom>
          <a:ln w="19050" cap="flat" cmpd="sng" algn="ctr">
            <a:solidFill>
              <a:srgbClr val="00206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20" name="Straight Connector 119">
            <a:extLst>
              <a:ext uri="{FF2B5EF4-FFF2-40B4-BE49-F238E27FC236}">
                <a16:creationId xmlns:a16="http://schemas.microsoft.com/office/drawing/2014/main" id="{2CC49C4F-B2D3-4B16-A9ED-F8920B1F23CA}"/>
              </a:ext>
            </a:extLst>
          </p:cNvPr>
          <p:cNvCxnSpPr>
            <a:cxnSpLocks/>
            <a:stCxn id="14" idx="0"/>
            <a:endCxn id="2" idx="6"/>
          </p:cNvCxnSpPr>
          <p:nvPr/>
        </p:nvCxnSpPr>
        <p:spPr>
          <a:xfrm flipH="1" flipV="1">
            <a:off x="2671106" y="2636320"/>
            <a:ext cx="2985127" cy="1308949"/>
          </a:xfrm>
          <a:prstGeom prst="line">
            <a:avLst/>
          </a:prstGeom>
          <a:ln w="19050" cap="flat" cmpd="sng" algn="ctr">
            <a:solidFill>
              <a:srgbClr val="00206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23" name="Straight Connector 122">
            <a:extLst>
              <a:ext uri="{FF2B5EF4-FFF2-40B4-BE49-F238E27FC236}">
                <a16:creationId xmlns:a16="http://schemas.microsoft.com/office/drawing/2014/main" id="{468FED1E-85AD-4744-8470-86A2D15D6A2C}"/>
              </a:ext>
            </a:extLst>
          </p:cNvPr>
          <p:cNvCxnSpPr>
            <a:cxnSpLocks/>
            <a:stCxn id="12" idx="7"/>
            <a:endCxn id="2" idx="4"/>
          </p:cNvCxnSpPr>
          <p:nvPr/>
        </p:nvCxnSpPr>
        <p:spPr>
          <a:xfrm flipV="1">
            <a:off x="1673098" y="3228335"/>
            <a:ext cx="318070" cy="775599"/>
          </a:xfrm>
          <a:prstGeom prst="line">
            <a:avLst/>
          </a:prstGeom>
          <a:ln w="19050" cap="flat" cmpd="sng" algn="ctr">
            <a:solidFill>
              <a:srgbClr val="00206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26" name="Straight Connector 125">
            <a:extLst>
              <a:ext uri="{FF2B5EF4-FFF2-40B4-BE49-F238E27FC236}">
                <a16:creationId xmlns:a16="http://schemas.microsoft.com/office/drawing/2014/main" id="{A55CFE3C-7C02-4B09-BBA3-F4FADCAAF8E5}"/>
              </a:ext>
            </a:extLst>
          </p:cNvPr>
          <p:cNvCxnSpPr>
            <a:cxnSpLocks/>
            <a:stCxn id="21" idx="7"/>
            <a:endCxn id="20" idx="2"/>
          </p:cNvCxnSpPr>
          <p:nvPr/>
        </p:nvCxnSpPr>
        <p:spPr>
          <a:xfrm flipV="1">
            <a:off x="3970688" y="2599559"/>
            <a:ext cx="3463309" cy="1586377"/>
          </a:xfrm>
          <a:prstGeom prst="line">
            <a:avLst/>
          </a:prstGeom>
          <a:ln w="19050" cap="flat" cmpd="sng" algn="ctr">
            <a:solidFill>
              <a:srgbClr val="00206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59" name="Straight Connector 158">
            <a:extLst>
              <a:ext uri="{FF2B5EF4-FFF2-40B4-BE49-F238E27FC236}">
                <a16:creationId xmlns:a16="http://schemas.microsoft.com/office/drawing/2014/main" id="{7A52BDE2-12C8-47C6-B81F-5D974E22C6D1}"/>
              </a:ext>
            </a:extLst>
          </p:cNvPr>
          <p:cNvCxnSpPr>
            <a:cxnSpLocks/>
            <a:stCxn id="14" idx="7"/>
            <a:endCxn id="20" idx="3"/>
          </p:cNvCxnSpPr>
          <p:nvPr/>
        </p:nvCxnSpPr>
        <p:spPr>
          <a:xfrm flipV="1">
            <a:off x="6168060" y="2984310"/>
            <a:ext cx="1448701" cy="1125762"/>
          </a:xfrm>
          <a:prstGeom prst="line">
            <a:avLst/>
          </a:prstGeom>
          <a:ln w="19050" cap="flat" cmpd="sng" algn="ctr">
            <a:solidFill>
              <a:srgbClr val="00206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33442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171972" y="463406"/>
            <a:ext cx="7583326" cy="580913"/>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b="1" dirty="0">
                <a:latin typeface="Roboto" panose="020B0604020202020204" charset="0"/>
                <a:ea typeface="Roboto" panose="020B0604020202020204" charset="0"/>
              </a:rPr>
              <a:t>CURRENT STATE OF COMMUNICATION</a:t>
            </a:r>
            <a:endParaRPr b="1" dirty="0">
              <a:latin typeface="Roboto" panose="020B0604020202020204" charset="0"/>
              <a:ea typeface="Roboto" panose="020B0604020202020204" charset="0"/>
            </a:endParaRPr>
          </a:p>
        </p:txBody>
      </p:sp>
      <p:pic>
        <p:nvPicPr>
          <p:cNvPr id="3" name="Picture 2">
            <a:extLst>
              <a:ext uri="{FF2B5EF4-FFF2-40B4-BE49-F238E27FC236}">
                <a16:creationId xmlns:a16="http://schemas.microsoft.com/office/drawing/2014/main" id="{7DFF6F24-D243-4B4F-AB38-AE0FF672056C}"/>
              </a:ext>
            </a:extLst>
          </p:cNvPr>
          <p:cNvPicPr>
            <a:picLocks noChangeAspect="1"/>
          </p:cNvPicPr>
          <p:nvPr/>
        </p:nvPicPr>
        <p:blipFill>
          <a:blip r:embed="rId3"/>
          <a:stretch>
            <a:fillRect/>
          </a:stretch>
        </p:blipFill>
        <p:spPr>
          <a:xfrm>
            <a:off x="1203062" y="1914861"/>
            <a:ext cx="6187993" cy="2985385"/>
          </a:xfrm>
          <a:prstGeom prst="rect">
            <a:avLst/>
          </a:prstGeom>
        </p:spPr>
      </p:pic>
    </p:spTree>
    <p:extLst>
      <p:ext uri="{BB962C8B-B14F-4D97-AF65-F5344CB8AC3E}">
        <p14:creationId xmlns:p14="http://schemas.microsoft.com/office/powerpoint/2010/main" val="674707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183695" y="322729"/>
            <a:ext cx="8680606" cy="796066"/>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b="1" dirty="0">
                <a:latin typeface="Roboto" panose="020B0604020202020204" charset="0"/>
                <a:ea typeface="Roboto" panose="020B0604020202020204" charset="0"/>
              </a:rPr>
              <a:t>NEAR-TERM VISION OF COMMUNICATION</a:t>
            </a:r>
            <a:endParaRPr b="1" dirty="0">
              <a:latin typeface="Roboto" panose="020B0604020202020204" charset="0"/>
              <a:ea typeface="Roboto" panose="020B0604020202020204" charset="0"/>
            </a:endParaRPr>
          </a:p>
        </p:txBody>
      </p:sp>
      <p:pic>
        <p:nvPicPr>
          <p:cNvPr id="4" name="Picture 3">
            <a:extLst>
              <a:ext uri="{FF2B5EF4-FFF2-40B4-BE49-F238E27FC236}">
                <a16:creationId xmlns:a16="http://schemas.microsoft.com/office/drawing/2014/main" id="{E6320ADC-8600-4F8F-AB60-872E5DA0DCE9}"/>
              </a:ext>
            </a:extLst>
          </p:cNvPr>
          <p:cNvPicPr>
            <a:picLocks noChangeAspect="1"/>
          </p:cNvPicPr>
          <p:nvPr/>
        </p:nvPicPr>
        <p:blipFill>
          <a:blip r:embed="rId3"/>
          <a:stretch>
            <a:fillRect/>
          </a:stretch>
        </p:blipFill>
        <p:spPr>
          <a:xfrm>
            <a:off x="1366221" y="1872067"/>
            <a:ext cx="6109171" cy="2947359"/>
          </a:xfrm>
          <a:prstGeom prst="rect">
            <a:avLst/>
          </a:prstGeom>
        </p:spPr>
      </p:pic>
    </p:spTree>
    <p:extLst>
      <p:ext uri="{BB962C8B-B14F-4D97-AF65-F5344CB8AC3E}">
        <p14:creationId xmlns:p14="http://schemas.microsoft.com/office/powerpoint/2010/main" val="4045215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TextBox 7">
            <a:extLst>
              <a:ext uri="{FF2B5EF4-FFF2-40B4-BE49-F238E27FC236}">
                <a16:creationId xmlns:a16="http://schemas.microsoft.com/office/drawing/2014/main" id="{36A5C611-5D81-44A7-9227-B97AF7472F6A}"/>
              </a:ext>
            </a:extLst>
          </p:cNvPr>
          <p:cNvSpPr txBox="1"/>
          <p:nvPr/>
        </p:nvSpPr>
        <p:spPr>
          <a:xfrm>
            <a:off x="350805" y="1867067"/>
            <a:ext cx="8394285" cy="456535"/>
          </a:xfrm>
          <a:prstGeom prst="rect">
            <a:avLst/>
          </a:prstGeom>
          <a:noFill/>
        </p:spPr>
        <p:txBody>
          <a:bodyPr wrap="square" rtlCol="0">
            <a:spAutoFit/>
          </a:bodyPr>
          <a:lstStyle/>
          <a:p>
            <a:pPr>
              <a:lnSpc>
                <a:spcPct val="150000"/>
              </a:lnSpc>
            </a:pPr>
            <a:r>
              <a:rPr lang="en-US" sz="1800" b="1" dirty="0">
                <a:solidFill>
                  <a:srgbClr val="002060"/>
                </a:solidFill>
              </a:rPr>
              <a:t>Develop</a:t>
            </a:r>
            <a:r>
              <a:rPr lang="en-US" sz="1600" dirty="0">
                <a:solidFill>
                  <a:srgbClr val="002060"/>
                </a:solidFill>
              </a:rPr>
              <a:t>           </a:t>
            </a:r>
            <a:r>
              <a:rPr lang="en-US" sz="1800" b="1" dirty="0">
                <a:solidFill>
                  <a:srgbClr val="002060"/>
                </a:solidFill>
              </a:rPr>
              <a:t>Build</a:t>
            </a:r>
            <a:r>
              <a:rPr lang="en-US" sz="1800" dirty="0">
                <a:solidFill>
                  <a:srgbClr val="002060"/>
                </a:solidFill>
              </a:rPr>
              <a:t> </a:t>
            </a:r>
            <a:r>
              <a:rPr lang="en-US" sz="1600" dirty="0">
                <a:solidFill>
                  <a:srgbClr val="002060"/>
                </a:solidFill>
              </a:rPr>
              <a:t>          </a:t>
            </a:r>
            <a:r>
              <a:rPr lang="en-US" sz="1800" b="1" dirty="0">
                <a:solidFill>
                  <a:srgbClr val="002060"/>
                </a:solidFill>
              </a:rPr>
              <a:t>Operate</a:t>
            </a:r>
            <a:r>
              <a:rPr lang="en-US" sz="1800" dirty="0">
                <a:solidFill>
                  <a:srgbClr val="002060"/>
                </a:solidFill>
              </a:rPr>
              <a:t>  </a:t>
            </a:r>
            <a:r>
              <a:rPr lang="en-US" sz="1600" dirty="0">
                <a:solidFill>
                  <a:srgbClr val="002060"/>
                </a:solidFill>
              </a:rPr>
              <a:t>         </a:t>
            </a:r>
            <a:r>
              <a:rPr lang="en-US" sz="1800" b="1" dirty="0">
                <a:solidFill>
                  <a:srgbClr val="002060"/>
                </a:solidFill>
              </a:rPr>
              <a:t>Nationwide Broadband Network</a:t>
            </a:r>
          </a:p>
        </p:txBody>
      </p:sp>
      <p:sp>
        <p:nvSpPr>
          <p:cNvPr id="13" name="Arrow: Right 12">
            <a:extLst>
              <a:ext uri="{FF2B5EF4-FFF2-40B4-BE49-F238E27FC236}">
                <a16:creationId xmlns:a16="http://schemas.microsoft.com/office/drawing/2014/main" id="{32EA798C-95BD-4215-B589-1573FA86A694}"/>
              </a:ext>
            </a:extLst>
          </p:cNvPr>
          <p:cNvSpPr/>
          <p:nvPr/>
        </p:nvSpPr>
        <p:spPr>
          <a:xfrm>
            <a:off x="1516920" y="2121373"/>
            <a:ext cx="297710" cy="146968"/>
          </a:xfrm>
          <a:prstGeom prst="rightArrow">
            <a:avLst/>
          </a:prstGeom>
          <a:gradFill>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B7B3D935-6AFB-46B5-8CE5-7DEE8BFD94FC}"/>
              </a:ext>
            </a:extLst>
          </p:cNvPr>
          <p:cNvSpPr/>
          <p:nvPr/>
        </p:nvSpPr>
        <p:spPr>
          <a:xfrm>
            <a:off x="2683035" y="2099952"/>
            <a:ext cx="297710" cy="146968"/>
          </a:xfrm>
          <a:prstGeom prst="rightArrow">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3" name="Arrow: Right 22">
            <a:extLst>
              <a:ext uri="{FF2B5EF4-FFF2-40B4-BE49-F238E27FC236}">
                <a16:creationId xmlns:a16="http://schemas.microsoft.com/office/drawing/2014/main" id="{221735C7-5BE1-4EA6-A606-17A366DE9755}"/>
              </a:ext>
            </a:extLst>
          </p:cNvPr>
          <p:cNvSpPr/>
          <p:nvPr/>
        </p:nvSpPr>
        <p:spPr>
          <a:xfrm>
            <a:off x="4269215" y="2099952"/>
            <a:ext cx="297710" cy="146968"/>
          </a:xfrm>
          <a:prstGeom prst="rightArrow">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Rectangle: Folded Corner 4">
            <a:extLst>
              <a:ext uri="{FF2B5EF4-FFF2-40B4-BE49-F238E27FC236}">
                <a16:creationId xmlns:a16="http://schemas.microsoft.com/office/drawing/2014/main" id="{CDE70830-785B-45E5-8653-6382C96227F3}"/>
              </a:ext>
            </a:extLst>
          </p:cNvPr>
          <p:cNvSpPr/>
          <p:nvPr/>
        </p:nvSpPr>
        <p:spPr>
          <a:xfrm>
            <a:off x="276379" y="2991160"/>
            <a:ext cx="2111819" cy="1236595"/>
          </a:xfrm>
          <a:prstGeom prst="foldedCorner">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800" dirty="0">
                <a:solidFill>
                  <a:srgbClr val="002060"/>
                </a:solidFill>
              </a:rPr>
              <a:t>Wi-Fi  and  Mobile Wi-Fi dedicated to First  Responders</a:t>
            </a:r>
          </a:p>
        </p:txBody>
      </p:sp>
      <p:sp>
        <p:nvSpPr>
          <p:cNvPr id="16" name="Rectangle: Folded Corner 15">
            <a:extLst>
              <a:ext uri="{FF2B5EF4-FFF2-40B4-BE49-F238E27FC236}">
                <a16:creationId xmlns:a16="http://schemas.microsoft.com/office/drawing/2014/main" id="{00D27C16-8023-41F9-8F8B-EFF0B967A1B3}"/>
              </a:ext>
            </a:extLst>
          </p:cNvPr>
          <p:cNvSpPr/>
          <p:nvPr/>
        </p:nvSpPr>
        <p:spPr>
          <a:xfrm>
            <a:off x="3404755" y="2991160"/>
            <a:ext cx="2026050" cy="1236595"/>
          </a:xfrm>
          <a:prstGeom prst="foldedCorner">
            <a:avLst/>
          </a:prstGeom>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800" dirty="0">
                <a:solidFill>
                  <a:srgbClr val="002060"/>
                </a:solidFill>
              </a:rPr>
              <a:t>Intended to stay-up during disaster</a:t>
            </a:r>
          </a:p>
        </p:txBody>
      </p:sp>
      <p:sp>
        <p:nvSpPr>
          <p:cNvPr id="17" name="Rectangle: Folded Corner 16">
            <a:extLst>
              <a:ext uri="{FF2B5EF4-FFF2-40B4-BE49-F238E27FC236}">
                <a16:creationId xmlns:a16="http://schemas.microsoft.com/office/drawing/2014/main" id="{5108C8F3-6BE4-4891-893D-4CD6AB41BD5C}"/>
              </a:ext>
            </a:extLst>
          </p:cNvPr>
          <p:cNvSpPr/>
          <p:nvPr/>
        </p:nvSpPr>
        <p:spPr>
          <a:xfrm>
            <a:off x="6525986" y="2980934"/>
            <a:ext cx="2063966" cy="1246821"/>
          </a:xfrm>
          <a:prstGeom prst="foldedCorner">
            <a:avLst/>
          </a:prstGeom>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800" dirty="0">
                <a:solidFill>
                  <a:srgbClr val="002060"/>
                </a:solidFill>
              </a:rPr>
              <a:t>To be deployed soon in 2018…</a:t>
            </a:r>
          </a:p>
        </p:txBody>
      </p:sp>
      <p:pic>
        <p:nvPicPr>
          <p:cNvPr id="11" name="Graphic 10" descr="Arrow: Slight curve">
            <a:extLst>
              <a:ext uri="{FF2B5EF4-FFF2-40B4-BE49-F238E27FC236}">
                <a16:creationId xmlns:a16="http://schemas.microsoft.com/office/drawing/2014/main" id="{939D1723-B84F-42CB-8542-5CDF29ED0A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11731" y="3147144"/>
            <a:ext cx="914400" cy="914400"/>
          </a:xfrm>
          <a:prstGeom prst="rect">
            <a:avLst/>
          </a:prstGeom>
        </p:spPr>
      </p:pic>
      <p:pic>
        <p:nvPicPr>
          <p:cNvPr id="24" name="Graphic 23" descr="Arrow: Slight curve">
            <a:extLst>
              <a:ext uri="{FF2B5EF4-FFF2-40B4-BE49-F238E27FC236}">
                <a16:creationId xmlns:a16="http://schemas.microsoft.com/office/drawing/2014/main" id="{1194843B-7C1A-4109-A9B4-AC700C238B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47194" y="3147144"/>
            <a:ext cx="1000168" cy="914400"/>
          </a:xfrm>
          <a:prstGeom prst="rect">
            <a:avLst/>
          </a:prstGeom>
        </p:spPr>
      </p:pic>
      <p:pic>
        <p:nvPicPr>
          <p:cNvPr id="15" name="Picture 14">
            <a:extLst>
              <a:ext uri="{FF2B5EF4-FFF2-40B4-BE49-F238E27FC236}">
                <a16:creationId xmlns:a16="http://schemas.microsoft.com/office/drawing/2014/main" id="{7D8C76CC-9DEE-464C-AAFF-10F64C122A4C}"/>
              </a:ext>
            </a:extLst>
          </p:cNvPr>
          <p:cNvPicPr>
            <a:picLocks noChangeAspect="1"/>
          </p:cNvPicPr>
          <p:nvPr/>
        </p:nvPicPr>
        <p:blipFill>
          <a:blip r:embed="rId5"/>
          <a:stretch>
            <a:fillRect/>
          </a:stretch>
        </p:blipFill>
        <p:spPr>
          <a:xfrm>
            <a:off x="218222" y="322603"/>
            <a:ext cx="3096143" cy="994540"/>
          </a:xfrm>
          <a:prstGeom prst="rect">
            <a:avLst/>
          </a:prstGeom>
        </p:spPr>
      </p:pic>
      <p:sp>
        <p:nvSpPr>
          <p:cNvPr id="28" name="TextBox 27">
            <a:extLst>
              <a:ext uri="{FF2B5EF4-FFF2-40B4-BE49-F238E27FC236}">
                <a16:creationId xmlns:a16="http://schemas.microsoft.com/office/drawing/2014/main" id="{C5EC1CE2-30F5-4C41-94F6-D19F6AB21908}"/>
              </a:ext>
            </a:extLst>
          </p:cNvPr>
          <p:cNvSpPr txBox="1"/>
          <p:nvPr/>
        </p:nvSpPr>
        <p:spPr>
          <a:xfrm>
            <a:off x="122972" y="1256289"/>
            <a:ext cx="6103088" cy="276999"/>
          </a:xfrm>
          <a:prstGeom prst="rect">
            <a:avLst/>
          </a:prstGeom>
          <a:noFill/>
        </p:spPr>
        <p:txBody>
          <a:bodyPr wrap="square" rtlCol="0">
            <a:spAutoFit/>
          </a:bodyPr>
          <a:lstStyle/>
          <a:p>
            <a:r>
              <a:rPr lang="en-US" sz="1200" b="1" i="1" dirty="0">
                <a:solidFill>
                  <a:schemeClr val="bg1"/>
                </a:solidFill>
              </a:rPr>
              <a:t>U.S. Department of Commerce in partnership with AT&amp;T</a:t>
            </a:r>
          </a:p>
        </p:txBody>
      </p:sp>
    </p:spTree>
    <p:extLst>
      <p:ext uri="{BB962C8B-B14F-4D97-AF65-F5344CB8AC3E}">
        <p14:creationId xmlns:p14="http://schemas.microsoft.com/office/powerpoint/2010/main" val="2356096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225157" y="297273"/>
            <a:ext cx="8466856" cy="1049225"/>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2000" i="1" u="sng" dirty="0"/>
              <a:t>Proposed Model</a:t>
            </a:r>
            <a:r>
              <a:rPr lang="en-US" sz="2000" dirty="0"/>
              <a:t>:</a:t>
            </a:r>
            <a:br>
              <a:rPr lang="en-US" dirty="0"/>
            </a:br>
            <a:r>
              <a:rPr lang="en-US" b="1" dirty="0"/>
              <a:t>Integrated Emergency Response Framework</a:t>
            </a:r>
            <a:endParaRPr sz="2400" b="1" i="1" dirty="0">
              <a:latin typeface="Bahnschrift SemiLight" panose="020B0502040204020203" pitchFamily="34" charset="0"/>
            </a:endParaRPr>
          </a:p>
        </p:txBody>
      </p:sp>
      <p:pic>
        <p:nvPicPr>
          <p:cNvPr id="4" name="Picture 3">
            <a:extLst>
              <a:ext uri="{FF2B5EF4-FFF2-40B4-BE49-F238E27FC236}">
                <a16:creationId xmlns:a16="http://schemas.microsoft.com/office/drawing/2014/main" id="{D25F93A7-0E96-4845-82CA-63BCA6A6BB36}"/>
              </a:ext>
            </a:extLst>
          </p:cNvPr>
          <p:cNvPicPr>
            <a:picLocks noChangeAspect="1"/>
          </p:cNvPicPr>
          <p:nvPr/>
        </p:nvPicPr>
        <p:blipFill rotWithShape="1">
          <a:blip r:embed="rId3"/>
          <a:srcRect l="40223" t="8529" r="36842" b="3586"/>
          <a:stretch/>
        </p:blipFill>
        <p:spPr>
          <a:xfrm>
            <a:off x="3918072" y="1758406"/>
            <a:ext cx="1716502" cy="3270244"/>
          </a:xfrm>
          <a:prstGeom prst="rect">
            <a:avLst/>
          </a:prstGeom>
        </p:spPr>
      </p:pic>
      <p:pic>
        <p:nvPicPr>
          <p:cNvPr id="34" name="Picture 33">
            <a:extLst>
              <a:ext uri="{FF2B5EF4-FFF2-40B4-BE49-F238E27FC236}">
                <a16:creationId xmlns:a16="http://schemas.microsoft.com/office/drawing/2014/main" id="{5B414DF0-6839-4A85-946E-15E47918C36E}"/>
              </a:ext>
            </a:extLst>
          </p:cNvPr>
          <p:cNvPicPr>
            <a:picLocks noChangeAspect="1"/>
          </p:cNvPicPr>
          <p:nvPr/>
        </p:nvPicPr>
        <p:blipFill>
          <a:blip r:embed="rId4"/>
          <a:stretch>
            <a:fillRect/>
          </a:stretch>
        </p:blipFill>
        <p:spPr>
          <a:xfrm>
            <a:off x="225157" y="1758406"/>
            <a:ext cx="1097905" cy="823429"/>
          </a:xfrm>
          <a:prstGeom prst="rect">
            <a:avLst/>
          </a:prstGeom>
        </p:spPr>
      </p:pic>
      <p:pic>
        <p:nvPicPr>
          <p:cNvPr id="37" name="Picture 36">
            <a:extLst>
              <a:ext uri="{FF2B5EF4-FFF2-40B4-BE49-F238E27FC236}">
                <a16:creationId xmlns:a16="http://schemas.microsoft.com/office/drawing/2014/main" id="{FE6503D4-E67A-4C70-A373-B625D4912CCC}"/>
              </a:ext>
            </a:extLst>
          </p:cNvPr>
          <p:cNvPicPr>
            <a:picLocks noChangeAspect="1"/>
          </p:cNvPicPr>
          <p:nvPr/>
        </p:nvPicPr>
        <p:blipFill>
          <a:blip r:embed="rId5"/>
          <a:stretch>
            <a:fillRect/>
          </a:stretch>
        </p:blipFill>
        <p:spPr>
          <a:xfrm>
            <a:off x="7439429" y="2926079"/>
            <a:ext cx="1348649" cy="901447"/>
          </a:xfrm>
          <a:prstGeom prst="rect">
            <a:avLst/>
          </a:prstGeom>
        </p:spPr>
      </p:pic>
      <p:pic>
        <p:nvPicPr>
          <p:cNvPr id="41" name="Picture 40">
            <a:extLst>
              <a:ext uri="{FF2B5EF4-FFF2-40B4-BE49-F238E27FC236}">
                <a16:creationId xmlns:a16="http://schemas.microsoft.com/office/drawing/2014/main" id="{F4640E6A-4F06-4C21-9F00-9087B9091069}"/>
              </a:ext>
            </a:extLst>
          </p:cNvPr>
          <p:cNvPicPr>
            <a:picLocks noChangeAspect="1"/>
          </p:cNvPicPr>
          <p:nvPr/>
        </p:nvPicPr>
        <p:blipFill>
          <a:blip r:embed="rId6"/>
          <a:stretch>
            <a:fillRect/>
          </a:stretch>
        </p:blipFill>
        <p:spPr>
          <a:xfrm>
            <a:off x="306649" y="3827526"/>
            <a:ext cx="1048775" cy="1025674"/>
          </a:xfrm>
          <a:prstGeom prst="rect">
            <a:avLst/>
          </a:prstGeom>
        </p:spPr>
      </p:pic>
      <p:pic>
        <p:nvPicPr>
          <p:cNvPr id="43" name="Picture 42">
            <a:extLst>
              <a:ext uri="{FF2B5EF4-FFF2-40B4-BE49-F238E27FC236}">
                <a16:creationId xmlns:a16="http://schemas.microsoft.com/office/drawing/2014/main" id="{6F788CEC-DDB3-4FD2-97A1-A79575B564E1}"/>
              </a:ext>
            </a:extLst>
          </p:cNvPr>
          <p:cNvPicPr>
            <a:picLocks noChangeAspect="1"/>
          </p:cNvPicPr>
          <p:nvPr/>
        </p:nvPicPr>
        <p:blipFill>
          <a:blip r:embed="rId7"/>
          <a:stretch>
            <a:fillRect/>
          </a:stretch>
        </p:blipFill>
        <p:spPr>
          <a:xfrm>
            <a:off x="1797078" y="2732862"/>
            <a:ext cx="761634" cy="519993"/>
          </a:xfrm>
          <a:prstGeom prst="rect">
            <a:avLst/>
          </a:prstGeom>
        </p:spPr>
      </p:pic>
      <p:cxnSp>
        <p:nvCxnSpPr>
          <p:cNvPr id="49" name="Connector: Curved 48">
            <a:extLst>
              <a:ext uri="{FF2B5EF4-FFF2-40B4-BE49-F238E27FC236}">
                <a16:creationId xmlns:a16="http://schemas.microsoft.com/office/drawing/2014/main" id="{65AF0B2E-0BB7-44AE-B96D-C1D8DA03CB3E}"/>
              </a:ext>
            </a:extLst>
          </p:cNvPr>
          <p:cNvCxnSpPr>
            <a:cxnSpLocks/>
          </p:cNvCxnSpPr>
          <p:nvPr/>
        </p:nvCxnSpPr>
        <p:spPr>
          <a:xfrm>
            <a:off x="1297357" y="2011680"/>
            <a:ext cx="2678783" cy="580509"/>
          </a:xfrm>
          <a:prstGeom prst="curvedConnector3">
            <a:avLst/>
          </a:prstGeom>
          <a:ln>
            <a:headEnd type="triangle"/>
            <a:tailEnd type="triangle"/>
          </a:ln>
        </p:spPr>
        <p:style>
          <a:lnRef idx="2">
            <a:schemeClr val="accent2"/>
          </a:lnRef>
          <a:fillRef idx="0">
            <a:schemeClr val="accent2"/>
          </a:fillRef>
          <a:effectRef idx="1">
            <a:schemeClr val="accent2"/>
          </a:effectRef>
          <a:fontRef idx="minor">
            <a:schemeClr val="tx1"/>
          </a:fontRef>
        </p:style>
      </p:cxnSp>
      <p:cxnSp>
        <p:nvCxnSpPr>
          <p:cNvPr id="53" name="Connector: Curved 52">
            <a:extLst>
              <a:ext uri="{FF2B5EF4-FFF2-40B4-BE49-F238E27FC236}">
                <a16:creationId xmlns:a16="http://schemas.microsoft.com/office/drawing/2014/main" id="{D2A0A911-0834-44D7-95DB-449076EBED59}"/>
              </a:ext>
            </a:extLst>
          </p:cNvPr>
          <p:cNvCxnSpPr>
            <a:cxnSpLocks/>
            <a:endCxn id="4" idx="1"/>
          </p:cNvCxnSpPr>
          <p:nvPr/>
        </p:nvCxnSpPr>
        <p:spPr>
          <a:xfrm flipV="1">
            <a:off x="1355424" y="3393528"/>
            <a:ext cx="2562648" cy="909168"/>
          </a:xfrm>
          <a:prstGeom prst="curvedConnector3">
            <a:avLst/>
          </a:prstGeom>
          <a:ln>
            <a:headEnd type="triangle"/>
            <a:tailEnd type="triangle"/>
          </a:ln>
        </p:spPr>
        <p:style>
          <a:lnRef idx="2">
            <a:schemeClr val="accent2"/>
          </a:lnRef>
          <a:fillRef idx="0">
            <a:schemeClr val="accent2"/>
          </a:fillRef>
          <a:effectRef idx="1">
            <a:schemeClr val="accent2"/>
          </a:effectRef>
          <a:fontRef idx="minor">
            <a:schemeClr val="tx1"/>
          </a:fontRef>
        </p:style>
      </p:cxnSp>
      <p:cxnSp>
        <p:nvCxnSpPr>
          <p:cNvPr id="56" name="Straight Arrow Connector 55">
            <a:extLst>
              <a:ext uri="{FF2B5EF4-FFF2-40B4-BE49-F238E27FC236}">
                <a16:creationId xmlns:a16="http://schemas.microsoft.com/office/drawing/2014/main" id="{429903BB-A0A5-405D-941F-A827DF0DAE6E}"/>
              </a:ext>
            </a:extLst>
          </p:cNvPr>
          <p:cNvCxnSpPr>
            <a:cxnSpLocks/>
          </p:cNvCxnSpPr>
          <p:nvPr/>
        </p:nvCxnSpPr>
        <p:spPr>
          <a:xfrm flipV="1">
            <a:off x="2397066" y="2898062"/>
            <a:ext cx="1579074" cy="178625"/>
          </a:xfrm>
          <a:prstGeom prst="straightConnector1">
            <a:avLst/>
          </a:prstGeom>
          <a:ln>
            <a:headEnd type="triangle"/>
            <a:tailEnd type="triangle"/>
          </a:ln>
        </p:spPr>
        <p:style>
          <a:lnRef idx="2">
            <a:schemeClr val="accent2"/>
          </a:lnRef>
          <a:fillRef idx="0">
            <a:schemeClr val="accent2"/>
          </a:fillRef>
          <a:effectRef idx="1">
            <a:schemeClr val="accent2"/>
          </a:effectRef>
          <a:fontRef idx="minor">
            <a:schemeClr val="tx1"/>
          </a:fontRef>
        </p:style>
      </p:cxnSp>
      <p:pic>
        <p:nvPicPr>
          <p:cNvPr id="39" name="Picture 38">
            <a:extLst>
              <a:ext uri="{FF2B5EF4-FFF2-40B4-BE49-F238E27FC236}">
                <a16:creationId xmlns:a16="http://schemas.microsoft.com/office/drawing/2014/main" id="{32E59F81-02D0-4454-B10E-A93F19C88663}"/>
              </a:ext>
            </a:extLst>
          </p:cNvPr>
          <p:cNvPicPr>
            <a:picLocks noChangeAspect="1"/>
          </p:cNvPicPr>
          <p:nvPr/>
        </p:nvPicPr>
        <p:blipFill>
          <a:blip r:embed="rId8"/>
          <a:stretch>
            <a:fillRect/>
          </a:stretch>
        </p:blipFill>
        <p:spPr>
          <a:xfrm>
            <a:off x="1048683" y="2668738"/>
            <a:ext cx="933334" cy="865667"/>
          </a:xfrm>
          <a:prstGeom prst="rect">
            <a:avLst/>
          </a:prstGeom>
        </p:spPr>
      </p:pic>
      <p:cxnSp>
        <p:nvCxnSpPr>
          <p:cNvPr id="65" name="Straight Arrow Connector 64">
            <a:extLst>
              <a:ext uri="{FF2B5EF4-FFF2-40B4-BE49-F238E27FC236}">
                <a16:creationId xmlns:a16="http://schemas.microsoft.com/office/drawing/2014/main" id="{0B64347B-5011-49DE-870C-D35479F594FE}"/>
              </a:ext>
            </a:extLst>
          </p:cNvPr>
          <p:cNvCxnSpPr>
            <a:cxnSpLocks/>
          </p:cNvCxnSpPr>
          <p:nvPr/>
        </p:nvCxnSpPr>
        <p:spPr>
          <a:xfrm>
            <a:off x="5521569" y="3376802"/>
            <a:ext cx="2133600" cy="0"/>
          </a:xfrm>
          <a:prstGeom prst="straightConnector1">
            <a:avLst/>
          </a:prstGeom>
          <a:ln>
            <a:prstDash val="sysDot"/>
            <a:headEnd type="triangle"/>
            <a:tailEnd type="triangle"/>
          </a:ln>
        </p:spPr>
        <p:style>
          <a:lnRef idx="2">
            <a:schemeClr val="accent2"/>
          </a:lnRef>
          <a:fillRef idx="0">
            <a:schemeClr val="accent2"/>
          </a:fillRef>
          <a:effectRef idx="1">
            <a:schemeClr val="accent2"/>
          </a:effectRef>
          <a:fontRef idx="minor">
            <a:schemeClr val="tx1"/>
          </a:fontRef>
        </p:style>
      </p:cxnSp>
      <p:pic>
        <p:nvPicPr>
          <p:cNvPr id="68" name="Picture 67">
            <a:extLst>
              <a:ext uri="{FF2B5EF4-FFF2-40B4-BE49-F238E27FC236}">
                <a16:creationId xmlns:a16="http://schemas.microsoft.com/office/drawing/2014/main" id="{F652A7CA-592D-419D-8D0D-90AE01ABB287}"/>
              </a:ext>
            </a:extLst>
          </p:cNvPr>
          <p:cNvPicPr>
            <a:picLocks noChangeAspect="1"/>
          </p:cNvPicPr>
          <p:nvPr/>
        </p:nvPicPr>
        <p:blipFill>
          <a:blip r:embed="rId9"/>
          <a:stretch>
            <a:fillRect/>
          </a:stretch>
        </p:blipFill>
        <p:spPr>
          <a:xfrm>
            <a:off x="6543281" y="4030121"/>
            <a:ext cx="1207477" cy="921708"/>
          </a:xfrm>
          <a:prstGeom prst="rect">
            <a:avLst/>
          </a:prstGeom>
        </p:spPr>
      </p:pic>
      <p:cxnSp>
        <p:nvCxnSpPr>
          <p:cNvPr id="70" name="Straight Arrow Connector 69">
            <a:extLst>
              <a:ext uri="{FF2B5EF4-FFF2-40B4-BE49-F238E27FC236}">
                <a16:creationId xmlns:a16="http://schemas.microsoft.com/office/drawing/2014/main" id="{585403CD-2B34-471A-97B0-BB49546FE480}"/>
              </a:ext>
            </a:extLst>
          </p:cNvPr>
          <p:cNvCxnSpPr>
            <a:cxnSpLocks/>
            <a:endCxn id="68" idx="1"/>
          </p:cNvCxnSpPr>
          <p:nvPr/>
        </p:nvCxnSpPr>
        <p:spPr>
          <a:xfrm>
            <a:off x="5554152" y="3703461"/>
            <a:ext cx="989129" cy="787514"/>
          </a:xfrm>
          <a:prstGeom prst="straightConnector1">
            <a:avLst/>
          </a:prstGeom>
          <a:ln>
            <a:prstDash val="sysDot"/>
            <a:headEnd type="triangle"/>
            <a:tailEnd type="triangle"/>
          </a:ln>
        </p:spPr>
        <p:style>
          <a:lnRef idx="2">
            <a:schemeClr val="accent2"/>
          </a:lnRef>
          <a:fillRef idx="0">
            <a:schemeClr val="accent2"/>
          </a:fillRef>
          <a:effectRef idx="1">
            <a:schemeClr val="accent2"/>
          </a:effectRef>
          <a:fontRef idx="minor">
            <a:schemeClr val="tx1"/>
          </a:fontRef>
        </p:style>
      </p:cxnSp>
      <p:pic>
        <p:nvPicPr>
          <p:cNvPr id="72" name="Picture 71">
            <a:extLst>
              <a:ext uri="{FF2B5EF4-FFF2-40B4-BE49-F238E27FC236}">
                <a16:creationId xmlns:a16="http://schemas.microsoft.com/office/drawing/2014/main" id="{898C89C0-B139-4878-994E-6776C5294AD8}"/>
              </a:ext>
            </a:extLst>
          </p:cNvPr>
          <p:cNvPicPr>
            <a:picLocks noChangeAspect="1"/>
          </p:cNvPicPr>
          <p:nvPr/>
        </p:nvPicPr>
        <p:blipFill>
          <a:blip r:embed="rId10"/>
          <a:stretch>
            <a:fillRect/>
          </a:stretch>
        </p:blipFill>
        <p:spPr>
          <a:xfrm>
            <a:off x="6858000" y="1808032"/>
            <a:ext cx="2054952" cy="684984"/>
          </a:xfrm>
          <a:prstGeom prst="rect">
            <a:avLst/>
          </a:prstGeom>
        </p:spPr>
      </p:pic>
      <p:cxnSp>
        <p:nvCxnSpPr>
          <p:cNvPr id="74" name="Straight Arrow Connector 73">
            <a:extLst>
              <a:ext uri="{FF2B5EF4-FFF2-40B4-BE49-F238E27FC236}">
                <a16:creationId xmlns:a16="http://schemas.microsoft.com/office/drawing/2014/main" id="{5D461FA5-C705-4169-9805-56221E6951F2}"/>
              </a:ext>
            </a:extLst>
          </p:cNvPr>
          <p:cNvCxnSpPr>
            <a:cxnSpLocks/>
            <a:endCxn id="72" idx="1"/>
          </p:cNvCxnSpPr>
          <p:nvPr/>
        </p:nvCxnSpPr>
        <p:spPr>
          <a:xfrm flipV="1">
            <a:off x="5561350" y="2150524"/>
            <a:ext cx="1296650" cy="697208"/>
          </a:xfrm>
          <a:prstGeom prst="straightConnector1">
            <a:avLst/>
          </a:prstGeom>
          <a:ln>
            <a:prstDash val="sysDot"/>
            <a:headEnd type="triangle"/>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543167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203642" y="333487"/>
            <a:ext cx="8466856" cy="851646"/>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b="1" dirty="0"/>
              <a:t>Allocation Scenario</a:t>
            </a:r>
            <a:endParaRPr sz="2400" b="1" i="1" dirty="0">
              <a:latin typeface="Bahnschrift SemiLight" panose="020B0502040204020203" pitchFamily="34" charset="0"/>
            </a:endParaRPr>
          </a:p>
        </p:txBody>
      </p:sp>
      <p:pic>
        <p:nvPicPr>
          <p:cNvPr id="5" name="Picture 4">
            <a:extLst>
              <a:ext uri="{FF2B5EF4-FFF2-40B4-BE49-F238E27FC236}">
                <a16:creationId xmlns:a16="http://schemas.microsoft.com/office/drawing/2014/main" id="{EA91E64D-00FA-4C5D-9BDC-AD429A9C54CD}"/>
              </a:ext>
            </a:extLst>
          </p:cNvPr>
          <p:cNvPicPr>
            <a:picLocks noChangeAspect="1"/>
          </p:cNvPicPr>
          <p:nvPr/>
        </p:nvPicPr>
        <p:blipFill>
          <a:blip r:embed="rId3"/>
          <a:stretch>
            <a:fillRect/>
          </a:stretch>
        </p:blipFill>
        <p:spPr>
          <a:xfrm>
            <a:off x="2261969" y="1753497"/>
            <a:ext cx="4275391" cy="3259567"/>
          </a:xfrm>
          <a:prstGeom prst="rect">
            <a:avLst/>
          </a:prstGeom>
        </p:spPr>
      </p:pic>
    </p:spTree>
    <p:extLst>
      <p:ext uri="{BB962C8B-B14F-4D97-AF65-F5344CB8AC3E}">
        <p14:creationId xmlns:p14="http://schemas.microsoft.com/office/powerpoint/2010/main" val="1921661309"/>
      </p:ext>
    </p:extLst>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TM03457475[[fn=Frame]]</Template>
  <TotalTime>792</TotalTime>
  <Words>571</Words>
  <Application>Microsoft Office PowerPoint</Application>
  <PresentationFormat>On-screen Show (16:9)</PresentationFormat>
  <Paragraphs>74</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Bahnschrift SemiLight</vt:lpstr>
      <vt:lpstr>Roboto</vt:lpstr>
      <vt:lpstr>Britannic Bold</vt:lpstr>
      <vt:lpstr>Arial</vt:lpstr>
      <vt:lpstr>Material</vt:lpstr>
      <vt:lpstr>FIRST-RESPONDER CONNECT</vt:lpstr>
      <vt:lpstr>CONTEXT</vt:lpstr>
      <vt:lpstr> ISSUES ADDRESSED BY PROPOSED MODEL</vt:lpstr>
      <vt:lpstr>COMPLEX SYSTEM OF STAKEHOLDERS</vt:lpstr>
      <vt:lpstr>CURRENT STATE OF COMMUNICATION</vt:lpstr>
      <vt:lpstr>NEAR-TERM VISION OF COMMUNICATION</vt:lpstr>
      <vt:lpstr>PowerPoint Presentation</vt:lpstr>
      <vt:lpstr>Proposed Model: Integrated Emergency Response Framework</vt:lpstr>
      <vt:lpstr>Allocation Scenario</vt:lpstr>
      <vt:lpstr>POTENTIAL ADD-ONS</vt:lpstr>
      <vt:lpstr>Proposed Model: Integrated Emergency Response Framework</vt:lpstr>
      <vt:lpstr>TECHNOLOGIES USED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Schedule Bot</dc:title>
  <cp:lastModifiedBy>Monica Das</cp:lastModifiedBy>
  <cp:revision>76</cp:revision>
  <dcterms:modified xsi:type="dcterms:W3CDTF">2018-01-28T12:05:12Z</dcterms:modified>
</cp:coreProperties>
</file>